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5"/>
  </p:notesMasterIdLst>
  <p:handoutMasterIdLst>
    <p:handoutMasterId r:id="rId36"/>
  </p:handoutMasterIdLst>
  <p:sldIdLst>
    <p:sldId id="257" r:id="rId5"/>
    <p:sldId id="389" r:id="rId6"/>
    <p:sldId id="317" r:id="rId7"/>
    <p:sldId id="384" r:id="rId8"/>
    <p:sldId id="407" r:id="rId9"/>
    <p:sldId id="408" r:id="rId10"/>
    <p:sldId id="409" r:id="rId11"/>
    <p:sldId id="410" r:id="rId12"/>
    <p:sldId id="272" r:id="rId13"/>
    <p:sldId id="392" r:id="rId14"/>
    <p:sldId id="393" r:id="rId15"/>
    <p:sldId id="405" r:id="rId16"/>
    <p:sldId id="411" r:id="rId17"/>
    <p:sldId id="278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279" r:id="rId30"/>
    <p:sldId id="270" r:id="rId31"/>
    <p:sldId id="321" r:id="rId32"/>
    <p:sldId id="391" r:id="rId33"/>
    <p:sldId id="412" r:id="rId3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재민" initials="정" lastIdx="1" clrIdx="0">
    <p:extLst>
      <p:ext uri="{19B8F6BF-5375-455C-9EA6-DF929625EA0E}">
        <p15:presenceInfo xmlns:p15="http://schemas.microsoft.com/office/powerpoint/2012/main" userId="정재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77" d="100"/>
          <a:sy n="77" d="100"/>
        </p:scale>
        <p:origin x="48" y="60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4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4T11:43:52.262" idx="1">
    <p:pos x="10" y="10"/>
    <p:text>수강생 설문조사 프린트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ko-KR"/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endParaRPr lang="ko-KR" sz="1800" dirty="0">
            <a:latin typeface="+mn-lt"/>
          </a:endParaRP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endParaRPr lang="ko-KR" sz="1400" dirty="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endParaRPr lang="ko-KR" sz="1400" dirty="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118A3C0E-7AF8-4E86-A66F-B4FCD83D3A7D}" type="pres">
      <dgm:prSet presAssocID="{A4C0B4E4-70AD-4901-9E3F-7EA25DD6DAA1}" presName="composite" presStyleCnt="0"/>
      <dgm:spPr/>
    </dgm:pt>
    <dgm:pt modelId="{8C637667-1FA0-4514-B19E-850A69DAD6F0}" type="pres">
      <dgm:prSet presAssocID="{A4C0B4E4-70AD-4901-9E3F-7EA25DD6DAA1}" presName="parent" presStyleLbl="alignNode1" presStyleIdx="0" presStyleCnt="2" custScaleX="92604" custLinFactNeighborX="19413" custLinFactNeighborY="-10004">
        <dgm:presLayoutVars>
          <dgm:chMax val="1"/>
          <dgm:chPref val="1"/>
          <dgm:bulletEnabled val="1"/>
        </dgm:presLayoutVars>
      </dgm:prSet>
      <dgm:spPr/>
    </dgm:pt>
    <dgm:pt modelId="{24429163-DA70-4CA2-B16E-B41531CFA12C}" type="pres">
      <dgm:prSet presAssocID="{A4C0B4E4-70AD-4901-9E3F-7EA25DD6DAA1}" presName="Childtext" presStyleLbl="revTx" presStyleIdx="0" presStyleCnt="2">
        <dgm:presLayoutVars>
          <dgm:bulletEnabled val="1"/>
        </dgm:presLayoutVars>
      </dgm:prSet>
      <dgm:spPr/>
    </dgm:pt>
    <dgm:pt modelId="{F0633891-F254-4505-822F-CCDA86D9E5DC}" type="pres">
      <dgm:prSet presAssocID="{A4C0B4E4-70AD-4901-9E3F-7EA25DD6DAA1}" presName="ConnectLine" presStyleLbl="sibTrans1D1" presStyleIdx="0" presStyleCnt="2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C97D081-C6FE-4B07-98D6-369E46AAAA15}" type="pres">
      <dgm:prSet presAssocID="{A4C0B4E4-70AD-4901-9E3F-7EA25DD6DAA1}" presName="ConnectLineEnd" presStyleLbl="lnNode1" presStyleIdx="0" presStyleCnt="2"/>
      <dgm:spPr/>
    </dgm:pt>
    <dgm:pt modelId="{C4375667-6087-43E9-B72B-B2BA85F3B3C4}" type="pres">
      <dgm:prSet presAssocID="{A4C0B4E4-70AD-4901-9E3F-7EA25DD6DAA1}" presName="EmptyPane" presStyleCnt="0"/>
      <dgm:spPr/>
    </dgm:pt>
    <dgm:pt modelId="{36AC4E46-634D-4BE8-96C1-2566DFF19008}" type="pres">
      <dgm:prSet presAssocID="{657DB10D-2517-48AA-B970-6D815DBD4123}" presName="spaceBetweenRectangles" presStyleCnt="0"/>
      <dgm:spPr/>
    </dgm:pt>
    <dgm:pt modelId="{94C30FA7-FA81-41B9-ADFC-8C45233D8C59}" type="pres">
      <dgm:prSet presAssocID="{87BF7896-20EA-4E8F-B6F4-A34EC5C9CB50}" presName="composite" presStyleCnt="0"/>
      <dgm:spPr/>
    </dgm:pt>
    <dgm:pt modelId="{D5FFB6BA-4EB1-420D-8839-887D4A815B9E}" type="pres">
      <dgm:prSet presAssocID="{87BF7896-20EA-4E8F-B6F4-A34EC5C9CB50}" presName="parent" presStyleLbl="alignNode1" presStyleIdx="1" presStyleCnt="2" custScaleX="91768" custLinFactNeighborX="11760" custLinFactNeighborY="-14258">
        <dgm:presLayoutVars>
          <dgm:chMax val="1"/>
          <dgm:chPref val="1"/>
          <dgm:bulletEnabled val="1"/>
        </dgm:presLayoutVars>
      </dgm:prSet>
      <dgm:spPr/>
    </dgm:pt>
    <dgm:pt modelId="{5C9C5DCA-0A2B-460C-8F83-C6EA0F991C66}" type="pres">
      <dgm:prSet presAssocID="{87BF7896-20EA-4E8F-B6F4-A34EC5C9CB50}" presName="Childtext" presStyleLbl="revTx" presStyleIdx="1" presStyleCnt="2">
        <dgm:presLayoutVars>
          <dgm:bulletEnabled val="1"/>
        </dgm:presLayoutVars>
      </dgm:prSet>
      <dgm:spPr/>
    </dgm:pt>
    <dgm:pt modelId="{5142DA00-6082-4B05-8FE7-E215B9FF297A}" type="pres">
      <dgm:prSet presAssocID="{87BF7896-20EA-4E8F-B6F4-A34EC5C9CB50}" presName="ConnectLine" presStyleLbl="sibTrans1D1" presStyleIdx="1" presStyleCnt="2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C9AF0523-2AA6-4B4E-8A6D-6DD05D17A5C0}" type="pres">
      <dgm:prSet presAssocID="{87BF7896-20EA-4E8F-B6F4-A34EC5C9CB50}" presName="ConnectLineEnd" presStyleLbl="lnNode1" presStyleIdx="1" presStyleCnt="2"/>
      <dgm:spPr/>
    </dgm:pt>
    <dgm:pt modelId="{1C6B66E3-DBED-47AA-9491-F8852E07A293}" type="pres">
      <dgm:prSet presAssocID="{87BF7896-20EA-4E8F-B6F4-A34EC5C9CB50}" presName="EmptyPane" presStyleCnt="0"/>
      <dgm:spPr/>
    </dgm:pt>
  </dgm:ptLst>
  <dgm:cxnLst>
    <dgm:cxn modelId="{439C070D-C271-4D3C-83B3-CDE9B68B3D92}" type="presOf" srcId="{43CBB0A2-9D75-4264-8A30-3E8974B40658}" destId="{5C9C5DCA-0A2B-460C-8F83-C6EA0F991C66}" srcOrd="0" destOrd="0" presId="urn:microsoft.com/office/officeart/2016/7/layout/RoundedRectangleTimeline"/>
    <dgm:cxn modelId="{92330C11-C197-4512-BDA4-8D8A69AF7D1C}" srcId="{E5B2E815-0D19-41DC-B01B-4D608769620A}" destId="{87BF7896-20EA-4E8F-B6F4-A34EC5C9CB50}" srcOrd="1" destOrd="0" parTransId="{05E47BA5-F724-4AEE-9B5B-401F18E028E6}" sibTransId="{D63CE73E-35DE-48C3-8753-7648BC953C0D}"/>
    <dgm:cxn modelId="{5E74CB62-E52E-4CEE-8AA1-9812BFC0D67E}" srcId="{E5B2E815-0D19-41DC-B01B-4D608769620A}" destId="{A4C0B4E4-70AD-4901-9E3F-7EA25DD6DAA1}" srcOrd="0" destOrd="0" parTransId="{701D9033-BAD3-4299-933F-A47AFDC2ECD0}" sibTransId="{657DB10D-2517-48AA-B970-6D815DBD4123}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4A439A8-F9E4-48C7-9C88-630C9A97335C}" type="presOf" srcId="{A4C0B4E4-70AD-4901-9E3F-7EA25DD6DAA1}" destId="{8C637667-1FA0-4514-B19E-850A69DAD6F0}" srcOrd="0" destOrd="0" presId="urn:microsoft.com/office/officeart/2016/7/layout/RoundedRectangleTimeline"/>
    <dgm:cxn modelId="{9BB627E7-2B65-4E5A-BFC8-ACD541A7A6D6}" type="presOf" srcId="{87BF7896-20EA-4E8F-B6F4-A34EC5C9CB50}" destId="{D5FFB6BA-4EB1-420D-8839-887D4A815B9E}" srcOrd="0" destOrd="0" presId="urn:microsoft.com/office/officeart/2016/7/layout/RoundedRectangleTimeline"/>
    <dgm:cxn modelId="{3AA79675-CFCC-41B4-922E-A1D2F32EBED9}" type="presParOf" srcId="{196C9F68-3606-4282-A4C6-4485F1280B5F}" destId="{118A3C0E-7AF8-4E86-A66F-B4FCD83D3A7D}" srcOrd="0" destOrd="0" presId="urn:microsoft.com/office/officeart/2016/7/layout/RoundedRectangleTimeline"/>
    <dgm:cxn modelId="{ADDD4E3C-9510-40BE-A3B5-3D64ED0FF2F1}" type="presParOf" srcId="{118A3C0E-7AF8-4E86-A66F-B4FCD83D3A7D}" destId="{8C637667-1FA0-4514-B19E-850A69DAD6F0}" srcOrd="0" destOrd="0" presId="urn:microsoft.com/office/officeart/2016/7/layout/RoundedRectangleTimeline"/>
    <dgm:cxn modelId="{45A432CC-46A1-4D9F-9BCD-23DF35B0D5DC}" type="presParOf" srcId="{118A3C0E-7AF8-4E86-A66F-B4FCD83D3A7D}" destId="{24429163-DA70-4CA2-B16E-B41531CFA12C}" srcOrd="1" destOrd="0" presId="urn:microsoft.com/office/officeart/2016/7/layout/RoundedRectangleTimeline"/>
    <dgm:cxn modelId="{014756D6-97DE-473B-ADA2-F5346D47795D}" type="presParOf" srcId="{118A3C0E-7AF8-4E86-A66F-B4FCD83D3A7D}" destId="{F0633891-F254-4505-822F-CCDA86D9E5DC}" srcOrd="2" destOrd="0" presId="urn:microsoft.com/office/officeart/2016/7/layout/RoundedRectangleTimeline"/>
    <dgm:cxn modelId="{82149E0E-80EF-4177-A4CC-65DF3EA96752}" type="presParOf" srcId="{118A3C0E-7AF8-4E86-A66F-B4FCD83D3A7D}" destId="{AC97D081-C6FE-4B07-98D6-369E46AAAA15}" srcOrd="3" destOrd="0" presId="urn:microsoft.com/office/officeart/2016/7/layout/RoundedRectangleTimeline"/>
    <dgm:cxn modelId="{73643F1D-3D8C-4FF9-AC89-22CD1D8EA729}" type="presParOf" srcId="{118A3C0E-7AF8-4E86-A66F-B4FCD83D3A7D}" destId="{C4375667-6087-43E9-B72B-B2BA85F3B3C4}" srcOrd="4" destOrd="0" presId="urn:microsoft.com/office/officeart/2016/7/layout/RoundedRectangleTimeline"/>
    <dgm:cxn modelId="{CB9C97F2-36E0-4732-8F74-88B460A947CE}" type="presParOf" srcId="{196C9F68-3606-4282-A4C6-4485F1280B5F}" destId="{36AC4E46-634D-4BE8-96C1-2566DFF19008}" srcOrd="1" destOrd="0" presId="urn:microsoft.com/office/officeart/2016/7/layout/RoundedRectangleTimeline"/>
    <dgm:cxn modelId="{9A1666E1-6237-4992-8F57-7297F5946119}" type="presParOf" srcId="{196C9F68-3606-4282-A4C6-4485F1280B5F}" destId="{94C30FA7-FA81-41B9-ADFC-8C45233D8C59}" srcOrd="2" destOrd="0" presId="urn:microsoft.com/office/officeart/2016/7/layout/RoundedRectangleTimeline"/>
    <dgm:cxn modelId="{B58321AF-A6D8-489E-8285-474FC3811A61}" type="presParOf" srcId="{94C30FA7-FA81-41B9-ADFC-8C45233D8C59}" destId="{D5FFB6BA-4EB1-420D-8839-887D4A815B9E}" srcOrd="0" destOrd="0" presId="urn:microsoft.com/office/officeart/2016/7/layout/RoundedRectangleTimeline"/>
    <dgm:cxn modelId="{E2C35881-FC1A-4848-8F5B-14DFE9C06E27}" type="presParOf" srcId="{94C30FA7-FA81-41B9-ADFC-8C45233D8C59}" destId="{5C9C5DCA-0A2B-460C-8F83-C6EA0F991C66}" srcOrd="1" destOrd="0" presId="urn:microsoft.com/office/officeart/2016/7/layout/RoundedRectangleTimeline"/>
    <dgm:cxn modelId="{7252DE04-402C-4D10-AE90-D8E50D5E35C2}" type="presParOf" srcId="{94C30FA7-FA81-41B9-ADFC-8C45233D8C59}" destId="{5142DA00-6082-4B05-8FE7-E215B9FF297A}" srcOrd="2" destOrd="0" presId="urn:microsoft.com/office/officeart/2016/7/layout/RoundedRectangleTimeline"/>
    <dgm:cxn modelId="{C09DEC5C-4428-4EE1-86D9-90E7D42D9668}" type="presParOf" srcId="{94C30FA7-FA81-41B9-ADFC-8C45233D8C59}" destId="{C9AF0523-2AA6-4B4E-8A6D-6DD05D17A5C0}" srcOrd="3" destOrd="0" presId="urn:microsoft.com/office/officeart/2016/7/layout/RoundedRectangleTimeline"/>
    <dgm:cxn modelId="{2019D0C7-2C3B-408B-917B-E288DF2FDF97}" type="presParOf" srcId="{94C30FA7-FA81-41B9-ADFC-8C45233D8C59}" destId="{1C6B66E3-DBED-47AA-9491-F8852E07A293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ko-KR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ko-KR" sz="1800" dirty="0">
              <a:latin typeface="+mn-lt"/>
            </a:rPr>
            <a:t>제목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ko-KR" sz="1800">
              <a:latin typeface="+mn-lt"/>
            </a:rPr>
            <a:t>제목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>
              <a:latin typeface="+mn-lt"/>
            </a:rPr>
            <a:t>발표자 보기를 표시하려면 슬라이드 쇼 보기의 왼쪽 하단에 있는 컨트롤 막대에서 세 개의 점을 선택한 다음</a:t>
          </a:r>
          <a:r>
            <a:rPr lang="ko-KR" altLang="ko-KR" sz="1400" dirty="0">
              <a:latin typeface="+mn-lt"/>
            </a:rPr>
            <a:t> </a:t>
          </a:r>
          <a:r>
            <a:rPr lang="ko-KR" sz="1400" dirty="0">
              <a:latin typeface="+mn-lt"/>
            </a:rPr>
            <a:t>발표자 보기 표시를 선택합니다.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ko-KR" sz="1800">
              <a:latin typeface="+mn-lt"/>
            </a:rPr>
            <a:t>제목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/>
            <a:t>프레젠테이션을 진행하는 동안 발표자 노트는 내 모니터에서 볼 수 있지만 청중에게는 표시되지 않습니다.</a:t>
          </a:r>
          <a:endParaRPr lang="ko-KR" sz="14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800">
              <a:latin typeface="+mn-lt"/>
            </a:rPr>
            <a:t>제목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ko-KR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ko-KR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800">
              <a:latin typeface="+mn-lt"/>
            </a:rPr>
            <a:t>제목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ko-KR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ko-KR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/>
            <a:t>슬라이드 노트 창이 보이지 않거나 창이 완전히 최소화되었으면 PowerPoint 창 아래쪽에 있는 작업 표시줄에서 노트를 클릭합니다.</a:t>
          </a:r>
          <a:endParaRPr lang="ko-KR" sz="1400" dirty="0">
            <a:latin typeface="+mn-lt"/>
          </a:endParaRP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ko-KR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ko-KR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/>
            <a:t>노트 창은 각 슬라이드 아래에 표시되는 상자입니다. 상자를 </a:t>
          </a:r>
          <a:r>
            <a:rPr lang="ko-KR" sz="1400" dirty="0" err="1"/>
            <a:t>탭하여</a:t>
          </a:r>
          <a:r>
            <a:rPr lang="ko-KR" sz="1400" dirty="0"/>
            <a:t> 노트를 추가합니다.</a:t>
          </a:r>
          <a:endParaRPr lang="ko-KR" sz="14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ko-KR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ko-KR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 custLinFactNeighborX="-71554" custLinFactNeighborY="33119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58AF9605-98E3-490C-9551-60E5D74419A2}" type="presOf" srcId="{3DE6FF16-CA4D-4D34-ABEB-8BE6A40B5E52}" destId="{74CD3FF2-195B-429B-BC6F-5B5A7FED2BE2}" srcOrd="0" destOrd="0" presId="urn:microsoft.com/office/officeart/2016/7/layout/RoundedRectangleTimeline"/>
    <dgm:cxn modelId="{467F290A-9E2A-412E-AF06-428DAA68BEDD}" type="presOf" srcId="{E4033A39-DCC4-4038-9562-AEDDBBB37A99}" destId="{539615E2-3277-4D8E-8484-FF5088C8BF01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D88F5139-A3BF-4F98-ABB0-AEE7243465CB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653A150-E557-4235-B1A1-18156274D965}" type="presOf" srcId="{4259F840-24E7-476F-9F30-482E46395856}" destId="{E088D226-49D7-4C30-90DC-CA1755D98829}" srcOrd="0" destOrd="0" presId="urn:microsoft.com/office/officeart/2016/7/layout/RoundedRectangleTimeline"/>
    <dgm:cxn modelId="{E6B56652-B46A-4546-9536-64D675143F1B}" type="presOf" srcId="{A4C0B4E4-70AD-4901-9E3F-7EA25DD6DAA1}" destId="{FEBD3C2A-A340-470A-A475-AE614EA07678}" srcOrd="0" destOrd="0" presId="urn:microsoft.com/office/officeart/2016/7/layout/RoundedRectangleTimeline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020D505A-97FA-43DD-A9A1-2501AD46F8AF}" type="presOf" srcId="{43CBB0A2-9D75-4264-8A30-3E8974B40658}" destId="{80CDBBF8-C6B4-4166-87C1-DC9120CC7586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67A67F8B-14DC-457C-93BE-25105825881F}" type="presOf" srcId="{AC76BE15-3E8A-498B-91BD-CF772C26B6F1}" destId="{483E7832-9872-48C4-8E65-DCB39D4CDBD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D473BBA6-FF54-423D-9B9B-875C8AA2545B}" type="presOf" srcId="{73820394-2159-4075-9E6F-217263B07F8B}" destId="{1FA3C236-5719-4A33-A6BB-80FA85F940E3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546179F7-5E1B-4360-8938-B9238DA6DE5D}" type="presOf" srcId="{C032D242-8D23-4EEC-A10A-7B0691E5A409}" destId="{1BB5FD64-47F9-47A3-911F-535BFE17A3B9}" srcOrd="0" destOrd="0" presId="urn:microsoft.com/office/officeart/2016/7/layout/RoundedRectangleTimeline"/>
    <dgm:cxn modelId="{B5EA3CD6-0576-4168-82C9-9ADC0803B31E}" type="presParOf" srcId="{196C9F68-3606-4282-A4C6-4485F1280B5F}" destId="{68D8AC18-502F-4825-B069-75605ADB3A40}" srcOrd="0" destOrd="0" presId="urn:microsoft.com/office/officeart/2016/7/layout/RoundedRectangleTimeline"/>
    <dgm:cxn modelId="{30A197C5-075F-4643-BF26-64BC9FAF532F}" type="presParOf" srcId="{68D8AC18-502F-4825-B069-75605ADB3A40}" destId="{E088D226-49D7-4C30-90DC-CA1755D98829}" srcOrd="0" destOrd="0" presId="urn:microsoft.com/office/officeart/2016/7/layout/RoundedRectangleTimeline"/>
    <dgm:cxn modelId="{DBAA9861-CCB2-4B8A-A3AA-B305A4B5783E}" type="presParOf" srcId="{68D8AC18-502F-4825-B069-75605ADB3A40}" destId="{45A02F84-C6CB-43F5-AEE4-3EA66C2BD25F}" srcOrd="1" destOrd="0" presId="urn:microsoft.com/office/officeart/2016/7/layout/RoundedRectangleTimeline"/>
    <dgm:cxn modelId="{3F249148-C6F7-40D3-8583-B11C276DE023}" type="presParOf" srcId="{68D8AC18-502F-4825-B069-75605ADB3A40}" destId="{6BA46904-CB7C-4538-BD49-D3891EF19552}" srcOrd="2" destOrd="0" presId="urn:microsoft.com/office/officeart/2016/7/layout/RoundedRectangleTimeline"/>
    <dgm:cxn modelId="{337BF8D5-8206-4D0E-857F-BA46391BB745}" type="presParOf" srcId="{68D8AC18-502F-4825-B069-75605ADB3A40}" destId="{049FDBD0-77FE-49D1-A275-A272C8C5E426}" srcOrd="3" destOrd="0" presId="urn:microsoft.com/office/officeart/2016/7/layout/RoundedRectangleTimeline"/>
    <dgm:cxn modelId="{8E042F31-23CC-40C0-92DC-707183B24E81}" type="presParOf" srcId="{68D8AC18-502F-4825-B069-75605ADB3A40}" destId="{CB26EA94-33BB-4F98-9E1E-2237D4831263}" srcOrd="4" destOrd="0" presId="urn:microsoft.com/office/officeart/2016/7/layout/RoundedRectangleTimeline"/>
    <dgm:cxn modelId="{16926BC1-FC34-413E-B35A-2F54A781CCCD}" type="presParOf" srcId="{196C9F68-3606-4282-A4C6-4485F1280B5F}" destId="{606F1DBF-510E-4065-ACCB-3EBDA85CFB92}" srcOrd="1" destOrd="0" presId="urn:microsoft.com/office/officeart/2016/7/layout/RoundedRectangleTimeline"/>
    <dgm:cxn modelId="{42F07C1F-C715-41B1-8356-B99F8CE1AC01}" type="presParOf" srcId="{196C9F68-3606-4282-A4C6-4485F1280B5F}" destId="{07989479-D1A2-4D15-AA3A-B0CFFB9F91D9}" srcOrd="2" destOrd="0" presId="urn:microsoft.com/office/officeart/2016/7/layout/RoundedRectangleTimeline"/>
    <dgm:cxn modelId="{5856EE22-FE01-4788-BBF3-407A68D5A730}" type="presParOf" srcId="{07989479-D1A2-4D15-AA3A-B0CFFB9F91D9}" destId="{539615E2-3277-4D8E-8484-FF5088C8BF01}" srcOrd="0" destOrd="0" presId="urn:microsoft.com/office/officeart/2016/7/layout/RoundedRectangleTimeline"/>
    <dgm:cxn modelId="{3004EE47-5347-4BBA-95CC-D947A73AE485}" type="presParOf" srcId="{07989479-D1A2-4D15-AA3A-B0CFFB9F91D9}" destId="{FEBD3C2A-A340-470A-A475-AE614EA07678}" srcOrd="1" destOrd="0" presId="urn:microsoft.com/office/officeart/2016/7/layout/RoundedRectangleTimeline"/>
    <dgm:cxn modelId="{400A75AC-5289-4270-AC07-416891AF3888}" type="presParOf" srcId="{07989479-D1A2-4D15-AA3A-B0CFFB9F91D9}" destId="{080474C8-0FEA-4FD1-97F1-0978CFB4A37F}" srcOrd="2" destOrd="0" presId="urn:microsoft.com/office/officeart/2016/7/layout/RoundedRectangleTimeline"/>
    <dgm:cxn modelId="{304EB087-DD14-4AA8-8A06-DF9485956226}" type="presParOf" srcId="{07989479-D1A2-4D15-AA3A-B0CFFB9F91D9}" destId="{4797FB61-2602-4A58-81E6-6F133DB1E419}" srcOrd="3" destOrd="0" presId="urn:microsoft.com/office/officeart/2016/7/layout/RoundedRectangleTimeline"/>
    <dgm:cxn modelId="{BC4CC356-31E8-4421-B18C-CB3697E73FAC}" type="presParOf" srcId="{07989479-D1A2-4D15-AA3A-B0CFFB9F91D9}" destId="{3ADF0AE3-D759-4F4F-8135-572855211847}" srcOrd="4" destOrd="0" presId="urn:microsoft.com/office/officeart/2016/7/layout/RoundedRectangleTimeline"/>
    <dgm:cxn modelId="{718BABD9-3B60-482F-B01A-2E414F152777}" type="presParOf" srcId="{196C9F68-3606-4282-A4C6-4485F1280B5F}" destId="{B0CD7A53-7149-45F2-83E8-36717D7878A1}" srcOrd="3" destOrd="0" presId="urn:microsoft.com/office/officeart/2016/7/layout/RoundedRectangleTimeline"/>
    <dgm:cxn modelId="{FD435764-A46B-4635-A943-B6C17FFBD43C}" type="presParOf" srcId="{196C9F68-3606-4282-A4C6-4485F1280B5F}" destId="{FB379A6E-C0F9-420B-90FC-2785E757E6AE}" srcOrd="4" destOrd="0" presId="urn:microsoft.com/office/officeart/2016/7/layout/RoundedRectangleTimeline"/>
    <dgm:cxn modelId="{03D7F2C3-849C-416B-B668-D51C46CA90E6}" type="presParOf" srcId="{FB379A6E-C0F9-420B-90FC-2785E757E6AE}" destId="{9D82041D-873A-4600-A9C7-C0A0ADFB138B}" srcOrd="0" destOrd="0" presId="urn:microsoft.com/office/officeart/2016/7/layout/RoundedRectangleTimeline"/>
    <dgm:cxn modelId="{1DA536D0-EC28-4B9F-A5E9-28EC8F45638C}" type="presParOf" srcId="{FB379A6E-C0F9-420B-90FC-2785E757E6AE}" destId="{80CDBBF8-C6B4-4166-87C1-DC9120CC7586}" srcOrd="1" destOrd="0" presId="urn:microsoft.com/office/officeart/2016/7/layout/RoundedRectangleTimeline"/>
    <dgm:cxn modelId="{A1A8842C-F8BC-40AC-8FFC-6A922D88E333}" type="presParOf" srcId="{FB379A6E-C0F9-420B-90FC-2785E757E6AE}" destId="{89759DE5-9F8A-470E-A6D8-F13BB4DEE93D}" srcOrd="2" destOrd="0" presId="urn:microsoft.com/office/officeart/2016/7/layout/RoundedRectangleTimeline"/>
    <dgm:cxn modelId="{29E74E09-91C9-47DF-AE07-A1527FF00EB2}" type="presParOf" srcId="{FB379A6E-C0F9-420B-90FC-2785E757E6AE}" destId="{07CCF286-8B46-4A20-ACAC-84BA2D6EFBBC}" srcOrd="3" destOrd="0" presId="urn:microsoft.com/office/officeart/2016/7/layout/RoundedRectangleTimeline"/>
    <dgm:cxn modelId="{410C15E7-86BA-42B7-8F67-411E34B11038}" type="presParOf" srcId="{FB379A6E-C0F9-420B-90FC-2785E757E6AE}" destId="{4624FC32-5405-42B1-B5CC-DF0659852A58}" srcOrd="4" destOrd="0" presId="urn:microsoft.com/office/officeart/2016/7/layout/RoundedRectangleTimeline"/>
    <dgm:cxn modelId="{E805D201-407E-43CA-9B74-1CB556699F3D}" type="presParOf" srcId="{196C9F68-3606-4282-A4C6-4485F1280B5F}" destId="{8C327064-3851-4ECF-AAB7-82B51711041E}" srcOrd="5" destOrd="0" presId="urn:microsoft.com/office/officeart/2016/7/layout/RoundedRectangleTimeline"/>
    <dgm:cxn modelId="{43BD8313-2385-4BA0-9145-2022434D3E68}" type="presParOf" srcId="{196C9F68-3606-4282-A4C6-4485F1280B5F}" destId="{3ADEA4DF-6814-494D-9D3D-41947417052B}" srcOrd="6" destOrd="0" presId="urn:microsoft.com/office/officeart/2016/7/layout/RoundedRectangleTimeline"/>
    <dgm:cxn modelId="{77EE5245-99F9-4607-BF5D-14371704AD7C}" type="presParOf" srcId="{3ADEA4DF-6814-494D-9D3D-41947417052B}" destId="{74CD3FF2-195B-429B-BC6F-5B5A7FED2BE2}" srcOrd="0" destOrd="0" presId="urn:microsoft.com/office/officeart/2016/7/layout/RoundedRectangleTimeline"/>
    <dgm:cxn modelId="{4182CE37-4E54-4351-9A5F-1904FF20E71C}" type="presParOf" srcId="{3ADEA4DF-6814-494D-9D3D-41947417052B}" destId="{1BB5FD64-47F9-47A3-911F-535BFE17A3B9}" srcOrd="1" destOrd="0" presId="urn:microsoft.com/office/officeart/2016/7/layout/RoundedRectangleTimeline"/>
    <dgm:cxn modelId="{618B960F-61F5-4357-A407-60CA51E36041}" type="presParOf" srcId="{3ADEA4DF-6814-494D-9D3D-41947417052B}" destId="{FE9B27EB-7AC7-485A-9A55-41E8118F9EAF}" srcOrd="2" destOrd="0" presId="urn:microsoft.com/office/officeart/2016/7/layout/RoundedRectangleTimeline"/>
    <dgm:cxn modelId="{181A4BE4-72AF-463E-880D-D34673D0F9E8}" type="presParOf" srcId="{3ADEA4DF-6814-494D-9D3D-41947417052B}" destId="{46BD4721-4664-4AD0-9F11-DBE7E0B207D5}" srcOrd="3" destOrd="0" presId="urn:microsoft.com/office/officeart/2016/7/layout/RoundedRectangleTimeline"/>
    <dgm:cxn modelId="{AC4EA57A-E4C0-4C2D-8EC9-38BC20FC13B6}" type="presParOf" srcId="{3ADEA4DF-6814-494D-9D3D-41947417052B}" destId="{69028BD0-349D-4B47-B1F4-B64C6478DE3C}" srcOrd="4" destOrd="0" presId="urn:microsoft.com/office/officeart/2016/7/layout/RoundedRectangleTimeline"/>
    <dgm:cxn modelId="{AA8AD3DD-2E80-42F5-B3E4-A5C7AF3802D4}" type="presParOf" srcId="{196C9F68-3606-4282-A4C6-4485F1280B5F}" destId="{619CFBB1-86F5-45A6-80BA-23F97450662F}" srcOrd="7" destOrd="0" presId="urn:microsoft.com/office/officeart/2016/7/layout/RoundedRectangleTimeline"/>
    <dgm:cxn modelId="{FDD0F37D-1C7B-48B3-AC81-ED4C6F1B5BBD}" type="presParOf" srcId="{196C9F68-3606-4282-A4C6-4485F1280B5F}" destId="{E4E0A96A-AF87-442A-A1A3-64B8F3CFC7FE}" srcOrd="8" destOrd="0" presId="urn:microsoft.com/office/officeart/2016/7/layout/RoundedRectangleTimeline"/>
    <dgm:cxn modelId="{CF303A04-9A48-4B41-A7BB-CC3D8C5695D3}" type="presParOf" srcId="{E4E0A96A-AF87-442A-A1A3-64B8F3CFC7FE}" destId="{483E7832-9872-48C4-8E65-DCB39D4CDBDF}" srcOrd="0" destOrd="0" presId="urn:microsoft.com/office/officeart/2016/7/layout/RoundedRectangleTimeline"/>
    <dgm:cxn modelId="{73245F8D-03D3-46C1-81E4-D90E66C49907}" type="presParOf" srcId="{E4E0A96A-AF87-442A-A1A3-64B8F3CFC7FE}" destId="{1FA3C236-5719-4A33-A6BB-80FA85F940E3}" srcOrd="1" destOrd="0" presId="urn:microsoft.com/office/officeart/2016/7/layout/RoundedRectangleTimeline"/>
    <dgm:cxn modelId="{412C5C97-3381-4F16-9B7D-FDFBEDD4E918}" type="presParOf" srcId="{E4E0A96A-AF87-442A-A1A3-64B8F3CFC7FE}" destId="{18F1C823-9ACD-4FCD-8102-F468DCE57A45}" srcOrd="2" destOrd="0" presId="urn:microsoft.com/office/officeart/2016/7/layout/RoundedRectangleTimeline"/>
    <dgm:cxn modelId="{23A8F6FC-DFDA-4E9F-A354-A33937E1BFC9}" type="presParOf" srcId="{E4E0A96A-AF87-442A-A1A3-64B8F3CFC7FE}" destId="{F8AD0AB8-BBDF-4F0A-A6A0-850E289DD521}" srcOrd="3" destOrd="0" presId="urn:microsoft.com/office/officeart/2016/7/layout/RoundedRectangleTimeline"/>
    <dgm:cxn modelId="{C02C06C2-0966-4212-84DD-DA325FCEF64C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ko-KR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ko-KR" sz="1800" dirty="0">
              <a:latin typeface="+mn-lt"/>
            </a:rPr>
            <a:t>제목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ko-KR" sz="1800">
              <a:latin typeface="+mn-lt"/>
            </a:rPr>
            <a:t>제목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>
              <a:latin typeface="+mn-lt"/>
            </a:rPr>
            <a:t>발표자 보기를 표시하려면 슬라이드 쇼 보기의 왼쪽 하단에 있는 컨트롤 막대에서 세 개의 점을 선택한 다음</a:t>
          </a:r>
          <a:r>
            <a:rPr lang="ko-KR" altLang="ko-KR" sz="1400" dirty="0">
              <a:latin typeface="+mn-lt"/>
            </a:rPr>
            <a:t> </a:t>
          </a:r>
          <a:r>
            <a:rPr lang="ko-KR" sz="1400" dirty="0">
              <a:latin typeface="+mn-lt"/>
            </a:rPr>
            <a:t>발표자 보기 표시를 선택합니다.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ko-KR" sz="1800">
              <a:latin typeface="+mn-lt"/>
            </a:rPr>
            <a:t>제목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/>
            <a:t>프레젠테이션을 진행하는 동안 발표자 노트는 내 모니터에서 볼 수 있지만 청중에게는 표시되지 않습니다.</a:t>
          </a:r>
          <a:endParaRPr lang="ko-KR" sz="14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ko-KR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800">
              <a:latin typeface="+mn-lt"/>
            </a:rPr>
            <a:t>제목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ko-KR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ko-KR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800">
              <a:latin typeface="+mn-lt"/>
            </a:rPr>
            <a:t>제목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ko-KR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ko-KR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/>
            <a:t>슬라이드 노트 창이 보이지 않거나 창이 완전히 최소화되었으면 PowerPoint 창 아래쪽에 있는 작업 표시줄에서 노트를 클릭합니다.</a:t>
          </a:r>
          <a:endParaRPr lang="ko-KR" sz="1400" dirty="0">
            <a:latin typeface="+mn-lt"/>
          </a:endParaRP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ko-KR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ko-KR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ko-KR" sz="1400" dirty="0"/>
            <a:t>노트 창은 각 슬라이드 아래에 표시되는 상자입니다. 상자를 </a:t>
          </a:r>
          <a:r>
            <a:rPr lang="ko-KR" sz="1400" dirty="0" err="1"/>
            <a:t>탭하여</a:t>
          </a:r>
          <a:r>
            <a:rPr lang="ko-KR" sz="1400" dirty="0"/>
            <a:t> 노트를 추가합니다.</a:t>
          </a:r>
          <a:endParaRPr lang="ko-KR" sz="14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ko-KR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ko-KR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 custLinFactNeighborX="-71554" custLinFactNeighborY="33119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58AF9605-98E3-490C-9551-60E5D74419A2}" type="presOf" srcId="{3DE6FF16-CA4D-4D34-ABEB-8BE6A40B5E52}" destId="{74CD3FF2-195B-429B-BC6F-5B5A7FED2BE2}" srcOrd="0" destOrd="0" presId="urn:microsoft.com/office/officeart/2016/7/layout/RoundedRectangleTimeline"/>
    <dgm:cxn modelId="{467F290A-9E2A-412E-AF06-428DAA68BEDD}" type="presOf" srcId="{E4033A39-DCC4-4038-9562-AEDDBBB37A99}" destId="{539615E2-3277-4D8E-8484-FF5088C8BF01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D88F5139-A3BF-4F98-ABB0-AEE7243465CB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653A150-E557-4235-B1A1-18156274D965}" type="presOf" srcId="{4259F840-24E7-476F-9F30-482E46395856}" destId="{E088D226-49D7-4C30-90DC-CA1755D98829}" srcOrd="0" destOrd="0" presId="urn:microsoft.com/office/officeart/2016/7/layout/RoundedRectangleTimeline"/>
    <dgm:cxn modelId="{E6B56652-B46A-4546-9536-64D675143F1B}" type="presOf" srcId="{A4C0B4E4-70AD-4901-9E3F-7EA25DD6DAA1}" destId="{FEBD3C2A-A340-470A-A475-AE614EA07678}" srcOrd="0" destOrd="0" presId="urn:microsoft.com/office/officeart/2016/7/layout/RoundedRectangleTimeline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020D505A-97FA-43DD-A9A1-2501AD46F8AF}" type="presOf" srcId="{43CBB0A2-9D75-4264-8A30-3E8974B40658}" destId="{80CDBBF8-C6B4-4166-87C1-DC9120CC7586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67A67F8B-14DC-457C-93BE-25105825881F}" type="presOf" srcId="{AC76BE15-3E8A-498B-91BD-CF772C26B6F1}" destId="{483E7832-9872-48C4-8E65-DCB39D4CDBD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D473BBA6-FF54-423D-9B9B-875C8AA2545B}" type="presOf" srcId="{73820394-2159-4075-9E6F-217263B07F8B}" destId="{1FA3C236-5719-4A33-A6BB-80FA85F940E3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546179F7-5E1B-4360-8938-B9238DA6DE5D}" type="presOf" srcId="{C032D242-8D23-4EEC-A10A-7B0691E5A409}" destId="{1BB5FD64-47F9-47A3-911F-535BFE17A3B9}" srcOrd="0" destOrd="0" presId="urn:microsoft.com/office/officeart/2016/7/layout/RoundedRectangleTimeline"/>
    <dgm:cxn modelId="{B5EA3CD6-0576-4168-82C9-9ADC0803B31E}" type="presParOf" srcId="{196C9F68-3606-4282-A4C6-4485F1280B5F}" destId="{68D8AC18-502F-4825-B069-75605ADB3A40}" srcOrd="0" destOrd="0" presId="urn:microsoft.com/office/officeart/2016/7/layout/RoundedRectangleTimeline"/>
    <dgm:cxn modelId="{30A197C5-075F-4643-BF26-64BC9FAF532F}" type="presParOf" srcId="{68D8AC18-502F-4825-B069-75605ADB3A40}" destId="{E088D226-49D7-4C30-90DC-CA1755D98829}" srcOrd="0" destOrd="0" presId="urn:microsoft.com/office/officeart/2016/7/layout/RoundedRectangleTimeline"/>
    <dgm:cxn modelId="{DBAA9861-CCB2-4B8A-A3AA-B305A4B5783E}" type="presParOf" srcId="{68D8AC18-502F-4825-B069-75605ADB3A40}" destId="{45A02F84-C6CB-43F5-AEE4-3EA66C2BD25F}" srcOrd="1" destOrd="0" presId="urn:microsoft.com/office/officeart/2016/7/layout/RoundedRectangleTimeline"/>
    <dgm:cxn modelId="{3F249148-C6F7-40D3-8583-B11C276DE023}" type="presParOf" srcId="{68D8AC18-502F-4825-B069-75605ADB3A40}" destId="{6BA46904-CB7C-4538-BD49-D3891EF19552}" srcOrd="2" destOrd="0" presId="urn:microsoft.com/office/officeart/2016/7/layout/RoundedRectangleTimeline"/>
    <dgm:cxn modelId="{337BF8D5-8206-4D0E-857F-BA46391BB745}" type="presParOf" srcId="{68D8AC18-502F-4825-B069-75605ADB3A40}" destId="{049FDBD0-77FE-49D1-A275-A272C8C5E426}" srcOrd="3" destOrd="0" presId="urn:microsoft.com/office/officeart/2016/7/layout/RoundedRectangleTimeline"/>
    <dgm:cxn modelId="{8E042F31-23CC-40C0-92DC-707183B24E81}" type="presParOf" srcId="{68D8AC18-502F-4825-B069-75605ADB3A40}" destId="{CB26EA94-33BB-4F98-9E1E-2237D4831263}" srcOrd="4" destOrd="0" presId="urn:microsoft.com/office/officeart/2016/7/layout/RoundedRectangleTimeline"/>
    <dgm:cxn modelId="{16926BC1-FC34-413E-B35A-2F54A781CCCD}" type="presParOf" srcId="{196C9F68-3606-4282-A4C6-4485F1280B5F}" destId="{606F1DBF-510E-4065-ACCB-3EBDA85CFB92}" srcOrd="1" destOrd="0" presId="urn:microsoft.com/office/officeart/2016/7/layout/RoundedRectangleTimeline"/>
    <dgm:cxn modelId="{42F07C1F-C715-41B1-8356-B99F8CE1AC01}" type="presParOf" srcId="{196C9F68-3606-4282-A4C6-4485F1280B5F}" destId="{07989479-D1A2-4D15-AA3A-B0CFFB9F91D9}" srcOrd="2" destOrd="0" presId="urn:microsoft.com/office/officeart/2016/7/layout/RoundedRectangleTimeline"/>
    <dgm:cxn modelId="{5856EE22-FE01-4788-BBF3-407A68D5A730}" type="presParOf" srcId="{07989479-D1A2-4D15-AA3A-B0CFFB9F91D9}" destId="{539615E2-3277-4D8E-8484-FF5088C8BF01}" srcOrd="0" destOrd="0" presId="urn:microsoft.com/office/officeart/2016/7/layout/RoundedRectangleTimeline"/>
    <dgm:cxn modelId="{3004EE47-5347-4BBA-95CC-D947A73AE485}" type="presParOf" srcId="{07989479-D1A2-4D15-AA3A-B0CFFB9F91D9}" destId="{FEBD3C2A-A340-470A-A475-AE614EA07678}" srcOrd="1" destOrd="0" presId="urn:microsoft.com/office/officeart/2016/7/layout/RoundedRectangleTimeline"/>
    <dgm:cxn modelId="{400A75AC-5289-4270-AC07-416891AF3888}" type="presParOf" srcId="{07989479-D1A2-4D15-AA3A-B0CFFB9F91D9}" destId="{080474C8-0FEA-4FD1-97F1-0978CFB4A37F}" srcOrd="2" destOrd="0" presId="urn:microsoft.com/office/officeart/2016/7/layout/RoundedRectangleTimeline"/>
    <dgm:cxn modelId="{304EB087-DD14-4AA8-8A06-DF9485956226}" type="presParOf" srcId="{07989479-D1A2-4D15-AA3A-B0CFFB9F91D9}" destId="{4797FB61-2602-4A58-81E6-6F133DB1E419}" srcOrd="3" destOrd="0" presId="urn:microsoft.com/office/officeart/2016/7/layout/RoundedRectangleTimeline"/>
    <dgm:cxn modelId="{BC4CC356-31E8-4421-B18C-CB3697E73FAC}" type="presParOf" srcId="{07989479-D1A2-4D15-AA3A-B0CFFB9F91D9}" destId="{3ADF0AE3-D759-4F4F-8135-572855211847}" srcOrd="4" destOrd="0" presId="urn:microsoft.com/office/officeart/2016/7/layout/RoundedRectangleTimeline"/>
    <dgm:cxn modelId="{718BABD9-3B60-482F-B01A-2E414F152777}" type="presParOf" srcId="{196C9F68-3606-4282-A4C6-4485F1280B5F}" destId="{B0CD7A53-7149-45F2-83E8-36717D7878A1}" srcOrd="3" destOrd="0" presId="urn:microsoft.com/office/officeart/2016/7/layout/RoundedRectangleTimeline"/>
    <dgm:cxn modelId="{FD435764-A46B-4635-A943-B6C17FFBD43C}" type="presParOf" srcId="{196C9F68-3606-4282-A4C6-4485F1280B5F}" destId="{FB379A6E-C0F9-420B-90FC-2785E757E6AE}" srcOrd="4" destOrd="0" presId="urn:microsoft.com/office/officeart/2016/7/layout/RoundedRectangleTimeline"/>
    <dgm:cxn modelId="{03D7F2C3-849C-416B-B668-D51C46CA90E6}" type="presParOf" srcId="{FB379A6E-C0F9-420B-90FC-2785E757E6AE}" destId="{9D82041D-873A-4600-A9C7-C0A0ADFB138B}" srcOrd="0" destOrd="0" presId="urn:microsoft.com/office/officeart/2016/7/layout/RoundedRectangleTimeline"/>
    <dgm:cxn modelId="{1DA536D0-EC28-4B9F-A5E9-28EC8F45638C}" type="presParOf" srcId="{FB379A6E-C0F9-420B-90FC-2785E757E6AE}" destId="{80CDBBF8-C6B4-4166-87C1-DC9120CC7586}" srcOrd="1" destOrd="0" presId="urn:microsoft.com/office/officeart/2016/7/layout/RoundedRectangleTimeline"/>
    <dgm:cxn modelId="{A1A8842C-F8BC-40AC-8FFC-6A922D88E333}" type="presParOf" srcId="{FB379A6E-C0F9-420B-90FC-2785E757E6AE}" destId="{89759DE5-9F8A-470E-A6D8-F13BB4DEE93D}" srcOrd="2" destOrd="0" presId="urn:microsoft.com/office/officeart/2016/7/layout/RoundedRectangleTimeline"/>
    <dgm:cxn modelId="{29E74E09-91C9-47DF-AE07-A1527FF00EB2}" type="presParOf" srcId="{FB379A6E-C0F9-420B-90FC-2785E757E6AE}" destId="{07CCF286-8B46-4A20-ACAC-84BA2D6EFBBC}" srcOrd="3" destOrd="0" presId="urn:microsoft.com/office/officeart/2016/7/layout/RoundedRectangleTimeline"/>
    <dgm:cxn modelId="{410C15E7-86BA-42B7-8F67-411E34B11038}" type="presParOf" srcId="{FB379A6E-C0F9-420B-90FC-2785E757E6AE}" destId="{4624FC32-5405-42B1-B5CC-DF0659852A58}" srcOrd="4" destOrd="0" presId="urn:microsoft.com/office/officeart/2016/7/layout/RoundedRectangleTimeline"/>
    <dgm:cxn modelId="{E805D201-407E-43CA-9B74-1CB556699F3D}" type="presParOf" srcId="{196C9F68-3606-4282-A4C6-4485F1280B5F}" destId="{8C327064-3851-4ECF-AAB7-82B51711041E}" srcOrd="5" destOrd="0" presId="urn:microsoft.com/office/officeart/2016/7/layout/RoundedRectangleTimeline"/>
    <dgm:cxn modelId="{43BD8313-2385-4BA0-9145-2022434D3E68}" type="presParOf" srcId="{196C9F68-3606-4282-A4C6-4485F1280B5F}" destId="{3ADEA4DF-6814-494D-9D3D-41947417052B}" srcOrd="6" destOrd="0" presId="urn:microsoft.com/office/officeart/2016/7/layout/RoundedRectangleTimeline"/>
    <dgm:cxn modelId="{77EE5245-99F9-4607-BF5D-14371704AD7C}" type="presParOf" srcId="{3ADEA4DF-6814-494D-9D3D-41947417052B}" destId="{74CD3FF2-195B-429B-BC6F-5B5A7FED2BE2}" srcOrd="0" destOrd="0" presId="urn:microsoft.com/office/officeart/2016/7/layout/RoundedRectangleTimeline"/>
    <dgm:cxn modelId="{4182CE37-4E54-4351-9A5F-1904FF20E71C}" type="presParOf" srcId="{3ADEA4DF-6814-494D-9D3D-41947417052B}" destId="{1BB5FD64-47F9-47A3-911F-535BFE17A3B9}" srcOrd="1" destOrd="0" presId="urn:microsoft.com/office/officeart/2016/7/layout/RoundedRectangleTimeline"/>
    <dgm:cxn modelId="{618B960F-61F5-4357-A407-60CA51E36041}" type="presParOf" srcId="{3ADEA4DF-6814-494D-9D3D-41947417052B}" destId="{FE9B27EB-7AC7-485A-9A55-41E8118F9EAF}" srcOrd="2" destOrd="0" presId="urn:microsoft.com/office/officeart/2016/7/layout/RoundedRectangleTimeline"/>
    <dgm:cxn modelId="{181A4BE4-72AF-463E-880D-D34673D0F9E8}" type="presParOf" srcId="{3ADEA4DF-6814-494D-9D3D-41947417052B}" destId="{46BD4721-4664-4AD0-9F11-DBE7E0B207D5}" srcOrd="3" destOrd="0" presId="urn:microsoft.com/office/officeart/2016/7/layout/RoundedRectangleTimeline"/>
    <dgm:cxn modelId="{AC4EA57A-E4C0-4C2D-8EC9-38BC20FC13B6}" type="presParOf" srcId="{3ADEA4DF-6814-494D-9D3D-41947417052B}" destId="{69028BD0-349D-4B47-B1F4-B64C6478DE3C}" srcOrd="4" destOrd="0" presId="urn:microsoft.com/office/officeart/2016/7/layout/RoundedRectangleTimeline"/>
    <dgm:cxn modelId="{AA8AD3DD-2E80-42F5-B3E4-A5C7AF3802D4}" type="presParOf" srcId="{196C9F68-3606-4282-A4C6-4485F1280B5F}" destId="{619CFBB1-86F5-45A6-80BA-23F97450662F}" srcOrd="7" destOrd="0" presId="urn:microsoft.com/office/officeart/2016/7/layout/RoundedRectangleTimeline"/>
    <dgm:cxn modelId="{FDD0F37D-1C7B-48B3-AC81-ED4C6F1B5BBD}" type="presParOf" srcId="{196C9F68-3606-4282-A4C6-4485F1280B5F}" destId="{E4E0A96A-AF87-442A-A1A3-64B8F3CFC7FE}" srcOrd="8" destOrd="0" presId="urn:microsoft.com/office/officeart/2016/7/layout/RoundedRectangleTimeline"/>
    <dgm:cxn modelId="{CF303A04-9A48-4B41-A7BB-CC3D8C5695D3}" type="presParOf" srcId="{E4E0A96A-AF87-442A-A1A3-64B8F3CFC7FE}" destId="{483E7832-9872-48C4-8E65-DCB39D4CDBDF}" srcOrd="0" destOrd="0" presId="urn:microsoft.com/office/officeart/2016/7/layout/RoundedRectangleTimeline"/>
    <dgm:cxn modelId="{73245F8D-03D3-46C1-81E4-D90E66C49907}" type="presParOf" srcId="{E4E0A96A-AF87-442A-A1A3-64B8F3CFC7FE}" destId="{1FA3C236-5719-4A33-A6BB-80FA85F940E3}" srcOrd="1" destOrd="0" presId="urn:microsoft.com/office/officeart/2016/7/layout/RoundedRectangleTimeline"/>
    <dgm:cxn modelId="{412C5C97-3381-4F16-9B7D-FDFBEDD4E918}" type="presParOf" srcId="{E4E0A96A-AF87-442A-A1A3-64B8F3CFC7FE}" destId="{18F1C823-9ACD-4FCD-8102-F468DCE57A45}" srcOrd="2" destOrd="0" presId="urn:microsoft.com/office/officeart/2016/7/layout/RoundedRectangleTimeline"/>
    <dgm:cxn modelId="{23A8F6FC-DFDA-4E9F-A354-A33937E1BFC9}" type="presParOf" srcId="{E4E0A96A-AF87-442A-A1A3-64B8F3CFC7FE}" destId="{F8AD0AB8-BBDF-4F0A-A6A0-850E289DD521}" srcOrd="3" destOrd="0" presId="urn:microsoft.com/office/officeart/2016/7/layout/RoundedRectangleTimeline"/>
    <dgm:cxn modelId="{C02C06C2-0966-4212-84DD-DA325FCEF64C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37667-1FA0-4514-B19E-850A69DAD6F0}">
      <dsp:nvSpPr>
        <dsp:cNvPr id="0" name=""/>
        <dsp:cNvSpPr/>
      </dsp:nvSpPr>
      <dsp:spPr>
        <a:xfrm rot="16200000">
          <a:off x="4074075" y="24484"/>
          <a:ext cx="397986" cy="3851264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ko-KR" sz="1400" kern="1200" dirty="0">
            <a:latin typeface="+mn-lt"/>
          </a:endParaRPr>
        </a:p>
      </dsp:txBody>
      <dsp:txXfrm rot="5400000">
        <a:off x="2366864" y="1770551"/>
        <a:ext cx="3831836" cy="359130"/>
      </dsp:txXfrm>
    </dsp:sp>
    <dsp:sp modelId="{24429163-DA70-4CA2-B16E-B41531CFA12C}">
      <dsp:nvSpPr>
        <dsp:cNvPr id="0" name=""/>
        <dsp:cNvSpPr/>
      </dsp:nvSpPr>
      <dsp:spPr>
        <a:xfrm>
          <a:off x="1386284" y="0"/>
          <a:ext cx="4158853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633891-F254-4505-822F-CCDA86D9E5DC}">
      <dsp:nvSpPr>
        <dsp:cNvPr id="0" name=""/>
        <dsp:cNvSpPr/>
      </dsp:nvSpPr>
      <dsp:spPr>
        <a:xfrm>
          <a:off x="3465710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97D081-C6FE-4B07-98D6-369E46AAAA15}">
      <dsp:nvSpPr>
        <dsp:cNvPr id="0" name=""/>
        <dsp:cNvSpPr/>
      </dsp:nvSpPr>
      <dsp:spPr>
        <a:xfrm>
          <a:off x="3425912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FB6BA-4EB1-420D-8839-887D4A815B9E}">
      <dsp:nvSpPr>
        <dsp:cNvPr id="0" name=""/>
        <dsp:cNvSpPr/>
      </dsp:nvSpPr>
      <dsp:spPr>
        <a:xfrm rot="5400000">
          <a:off x="7914652" y="24937"/>
          <a:ext cx="397986" cy="3816496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sz="1800" kern="1200" dirty="0">
            <a:latin typeface="+mn-lt"/>
          </a:endParaRPr>
        </a:p>
      </dsp:txBody>
      <dsp:txXfrm rot="-5400000">
        <a:off x="6205397" y="1753620"/>
        <a:ext cx="3797068" cy="359130"/>
      </dsp:txXfrm>
    </dsp:sp>
    <dsp:sp modelId="{5C9C5DCA-0A2B-460C-8F83-C6EA0F991C66}">
      <dsp:nvSpPr>
        <dsp:cNvPr id="0" name=""/>
        <dsp:cNvSpPr/>
      </dsp:nvSpPr>
      <dsp:spPr>
        <a:xfrm>
          <a:off x="5545137" y="2586910"/>
          <a:ext cx="4158853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endParaRPr lang="ko-KR" sz="1400" kern="1200" dirty="0">
            <a:latin typeface="+mn-lt"/>
          </a:endParaRPr>
        </a:p>
      </dsp:txBody>
      <dsp:txXfrm>
        <a:off x="5545137" y="2586910"/>
        <a:ext cx="4158853" cy="1392951"/>
      </dsp:txXfrm>
    </dsp:sp>
    <dsp:sp modelId="{5142DA00-6082-4B05-8FE7-E215B9FF297A}">
      <dsp:nvSpPr>
        <dsp:cNvPr id="0" name=""/>
        <dsp:cNvSpPr/>
      </dsp:nvSpPr>
      <dsp:spPr>
        <a:xfrm>
          <a:off x="7624564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F0523-2AA6-4B4E-8A6D-6DD05D17A5C0}">
      <dsp:nvSpPr>
        <dsp:cNvPr id="0" name=""/>
        <dsp:cNvSpPr/>
      </dsp:nvSpPr>
      <dsp:spPr>
        <a:xfrm>
          <a:off x="7584765" y="2507313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34223" y="1011950"/>
          <a:ext cx="397986" cy="1955960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>
              <a:latin typeface="+mn-lt"/>
            </a:rPr>
            <a:t>제목</a:t>
          </a:r>
        </a:p>
      </dsp:txBody>
      <dsp:txXfrm rot="5400000">
        <a:off x="674664" y="1810365"/>
        <a:ext cx="1936532" cy="359130"/>
      </dsp:txXfrm>
    </dsp:sp>
    <dsp:sp modelId="{45A02F84-C6CB-43F5-AEE4-3EA66C2BD25F}">
      <dsp:nvSpPr>
        <dsp:cNvPr id="0" name=""/>
        <dsp:cNvSpPr/>
      </dsp:nvSpPr>
      <dsp:spPr>
        <a:xfrm>
          <a:off x="3249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46904-CB7C-4538-BD49-D3891EF19552}">
      <dsp:nvSpPr>
        <dsp:cNvPr id="0" name=""/>
        <dsp:cNvSpPr/>
      </dsp:nvSpPr>
      <dsp:spPr>
        <a:xfrm>
          <a:off x="163321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59341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611196" y="1790937"/>
          <a:ext cx="1955960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>
              <a:latin typeface="+mn-lt"/>
            </a:rPr>
            <a:t>제목</a:t>
          </a:r>
        </a:p>
      </dsp:txBody>
      <dsp:txXfrm>
        <a:off x="2611196" y="1790937"/>
        <a:ext cx="1955960" cy="397986"/>
      </dsp:txXfrm>
    </dsp:sp>
    <dsp:sp modelId="{FEBD3C2A-A340-470A-A475-AE614EA07678}">
      <dsp:nvSpPr>
        <dsp:cNvPr id="0" name=""/>
        <dsp:cNvSpPr/>
      </dsp:nvSpPr>
      <dsp:spPr>
        <a:xfrm>
          <a:off x="1959209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>
              <a:latin typeface="+mn-lt"/>
            </a:rPr>
            <a:t>발표자 보기를 표시하려면 슬라이드 쇼 보기의 왼쪽 하단에 있는 컨트롤 막대에서 세 개의 점을 선택한 다음</a:t>
          </a:r>
          <a:r>
            <a:rPr lang="ko-KR" altLang="ko-KR" sz="1400" kern="1200" dirty="0">
              <a:latin typeface="+mn-lt"/>
            </a:rPr>
            <a:t> </a:t>
          </a:r>
          <a:r>
            <a:rPr lang="ko-KR" sz="1400" kern="1200" dirty="0">
              <a:latin typeface="+mn-lt"/>
            </a:rPr>
            <a:t>발표자 보기 표시를 선택합니다.</a:t>
          </a:r>
        </a:p>
      </dsp:txBody>
      <dsp:txXfrm>
        <a:off x="1959209" y="2586910"/>
        <a:ext cx="3259934" cy="1392951"/>
      </dsp:txXfrm>
    </dsp:sp>
    <dsp:sp modelId="{080474C8-0FEA-4FD1-97F1-0978CFB4A37F}">
      <dsp:nvSpPr>
        <dsp:cNvPr id="0" name=""/>
        <dsp:cNvSpPr/>
      </dsp:nvSpPr>
      <dsp:spPr>
        <a:xfrm>
          <a:off x="3589176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5493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567157" y="1790937"/>
          <a:ext cx="1955960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>
              <a:latin typeface="+mn-lt"/>
            </a:rPr>
            <a:t>제목</a:t>
          </a:r>
        </a:p>
      </dsp:txBody>
      <dsp:txXfrm>
        <a:off x="4567157" y="1790937"/>
        <a:ext cx="1955960" cy="397986"/>
      </dsp:txXfrm>
    </dsp:sp>
    <dsp:sp modelId="{80CDBBF8-C6B4-4166-87C1-DC9120CC7586}">
      <dsp:nvSpPr>
        <dsp:cNvPr id="0" name=""/>
        <dsp:cNvSpPr/>
      </dsp:nvSpPr>
      <dsp:spPr>
        <a:xfrm>
          <a:off x="3915170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/>
            <a:t>프레젠테이션을 진행하는 동안 발표자 노트는 내 모니터에서 볼 수 있지만 청중에게는 표시되지 않습니다.</a:t>
          </a:r>
          <a:endParaRPr lang="ko-KR" sz="1400" kern="1200" dirty="0">
            <a:latin typeface="+mn-lt"/>
          </a:endParaRPr>
        </a:p>
      </dsp:txBody>
      <dsp:txXfrm>
        <a:off x="3915170" y="0"/>
        <a:ext cx="3259934" cy="1392951"/>
      </dsp:txXfrm>
    </dsp:sp>
    <dsp:sp modelId="{89759DE5-9F8A-470E-A6D8-F13BB4DEE93D}">
      <dsp:nvSpPr>
        <dsp:cNvPr id="0" name=""/>
        <dsp:cNvSpPr/>
      </dsp:nvSpPr>
      <dsp:spPr>
        <a:xfrm>
          <a:off x="5545137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505338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6523117" y="1790937"/>
          <a:ext cx="1955960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800" kern="1200">
              <a:latin typeface="+mn-lt"/>
            </a:rPr>
            <a:t>제목</a:t>
          </a:r>
        </a:p>
      </dsp:txBody>
      <dsp:txXfrm>
        <a:off x="6523117" y="1790937"/>
        <a:ext cx="1955960" cy="397986"/>
      </dsp:txXfrm>
    </dsp:sp>
    <dsp:sp modelId="{1BB5FD64-47F9-47A3-911F-535BFE17A3B9}">
      <dsp:nvSpPr>
        <dsp:cNvPr id="0" name=""/>
        <dsp:cNvSpPr/>
      </dsp:nvSpPr>
      <dsp:spPr>
        <a:xfrm>
          <a:off x="5871130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/>
            <a:t>노트 창은 각 슬라이드 아래에 표시되는 상자입니다. 상자를 </a:t>
          </a:r>
          <a:r>
            <a:rPr lang="ko-KR" sz="1400" kern="1200" dirty="0" err="1"/>
            <a:t>탭하여</a:t>
          </a:r>
          <a:r>
            <a:rPr lang="ko-KR" sz="1400" kern="1200" dirty="0"/>
            <a:t> 노트를 추가합니다.</a:t>
          </a:r>
          <a:endParaRPr lang="ko-KR" sz="1400" kern="1200" dirty="0">
            <a:latin typeface="+mn-lt"/>
          </a:endParaRPr>
        </a:p>
      </dsp:txBody>
      <dsp:txXfrm>
        <a:off x="5871130" y="2586910"/>
        <a:ext cx="3259934" cy="1392951"/>
      </dsp:txXfrm>
    </dsp:sp>
    <dsp:sp modelId="{FE9B27EB-7AC7-485A-9A55-41E8118F9EAF}">
      <dsp:nvSpPr>
        <dsp:cNvPr id="0" name=""/>
        <dsp:cNvSpPr/>
      </dsp:nvSpPr>
      <dsp:spPr>
        <a:xfrm>
          <a:off x="750109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7461299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258065" y="1011950"/>
          <a:ext cx="397986" cy="1955960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800" kern="1200">
              <a:latin typeface="+mn-lt"/>
            </a:rPr>
            <a:t>제목</a:t>
          </a:r>
        </a:p>
      </dsp:txBody>
      <dsp:txXfrm rot="-5400000">
        <a:off x="8479078" y="1810365"/>
        <a:ext cx="1936532" cy="359130"/>
      </dsp:txXfrm>
    </dsp:sp>
    <dsp:sp modelId="{1FA3C236-5719-4A33-A6BB-80FA85F940E3}">
      <dsp:nvSpPr>
        <dsp:cNvPr id="0" name=""/>
        <dsp:cNvSpPr/>
      </dsp:nvSpPr>
      <dsp:spPr>
        <a:xfrm>
          <a:off x="5494478" y="461331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/>
            <a:t>슬라이드 노트 창이 보이지 않거나 창이 완전히 최소화되었으면 PowerPoint 창 아래쪽에 있는 작업 표시줄에서 노트를 클릭합니다.</a:t>
          </a:r>
          <a:endParaRPr lang="ko-KR" sz="1400" kern="1200" dirty="0">
            <a:latin typeface="+mn-lt"/>
          </a:endParaRPr>
        </a:p>
      </dsp:txBody>
      <dsp:txXfrm>
        <a:off x="5494478" y="461331"/>
        <a:ext cx="3259934" cy="1392951"/>
      </dsp:txXfrm>
    </dsp:sp>
    <dsp:sp modelId="{18F1C823-9ACD-4FCD-8102-F468DCE57A45}">
      <dsp:nvSpPr>
        <dsp:cNvPr id="0" name=""/>
        <dsp:cNvSpPr/>
      </dsp:nvSpPr>
      <dsp:spPr>
        <a:xfrm>
          <a:off x="945705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9417260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34223" y="1011950"/>
          <a:ext cx="397986" cy="1955960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>
              <a:latin typeface="+mn-lt"/>
            </a:rPr>
            <a:t>제목</a:t>
          </a:r>
        </a:p>
      </dsp:txBody>
      <dsp:txXfrm rot="5400000">
        <a:off x="674664" y="1810365"/>
        <a:ext cx="1936532" cy="359130"/>
      </dsp:txXfrm>
    </dsp:sp>
    <dsp:sp modelId="{45A02F84-C6CB-43F5-AEE4-3EA66C2BD25F}">
      <dsp:nvSpPr>
        <dsp:cNvPr id="0" name=""/>
        <dsp:cNvSpPr/>
      </dsp:nvSpPr>
      <dsp:spPr>
        <a:xfrm>
          <a:off x="3249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46904-CB7C-4538-BD49-D3891EF19552}">
      <dsp:nvSpPr>
        <dsp:cNvPr id="0" name=""/>
        <dsp:cNvSpPr/>
      </dsp:nvSpPr>
      <dsp:spPr>
        <a:xfrm>
          <a:off x="163321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59341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611196" y="1790937"/>
          <a:ext cx="1955960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>
              <a:latin typeface="+mn-lt"/>
            </a:rPr>
            <a:t>제목</a:t>
          </a:r>
        </a:p>
      </dsp:txBody>
      <dsp:txXfrm>
        <a:off x="2611196" y="1790937"/>
        <a:ext cx="1955960" cy="397986"/>
      </dsp:txXfrm>
    </dsp:sp>
    <dsp:sp modelId="{FEBD3C2A-A340-470A-A475-AE614EA07678}">
      <dsp:nvSpPr>
        <dsp:cNvPr id="0" name=""/>
        <dsp:cNvSpPr/>
      </dsp:nvSpPr>
      <dsp:spPr>
        <a:xfrm>
          <a:off x="1959209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>
              <a:latin typeface="+mn-lt"/>
            </a:rPr>
            <a:t>발표자 보기를 표시하려면 슬라이드 쇼 보기의 왼쪽 하단에 있는 컨트롤 막대에서 세 개의 점을 선택한 다음</a:t>
          </a:r>
          <a:r>
            <a:rPr lang="ko-KR" altLang="ko-KR" sz="1400" kern="1200" dirty="0">
              <a:latin typeface="+mn-lt"/>
            </a:rPr>
            <a:t> </a:t>
          </a:r>
          <a:r>
            <a:rPr lang="ko-KR" sz="1400" kern="1200" dirty="0">
              <a:latin typeface="+mn-lt"/>
            </a:rPr>
            <a:t>발표자 보기 표시를 선택합니다.</a:t>
          </a:r>
        </a:p>
      </dsp:txBody>
      <dsp:txXfrm>
        <a:off x="1959209" y="2586910"/>
        <a:ext cx="3259934" cy="1392951"/>
      </dsp:txXfrm>
    </dsp:sp>
    <dsp:sp modelId="{080474C8-0FEA-4FD1-97F1-0978CFB4A37F}">
      <dsp:nvSpPr>
        <dsp:cNvPr id="0" name=""/>
        <dsp:cNvSpPr/>
      </dsp:nvSpPr>
      <dsp:spPr>
        <a:xfrm>
          <a:off x="3589176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5493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567157" y="1790937"/>
          <a:ext cx="1955960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>
              <a:latin typeface="+mn-lt"/>
            </a:rPr>
            <a:t>제목</a:t>
          </a:r>
        </a:p>
      </dsp:txBody>
      <dsp:txXfrm>
        <a:off x="4567157" y="1790937"/>
        <a:ext cx="1955960" cy="397986"/>
      </dsp:txXfrm>
    </dsp:sp>
    <dsp:sp modelId="{80CDBBF8-C6B4-4166-87C1-DC9120CC7586}">
      <dsp:nvSpPr>
        <dsp:cNvPr id="0" name=""/>
        <dsp:cNvSpPr/>
      </dsp:nvSpPr>
      <dsp:spPr>
        <a:xfrm>
          <a:off x="3915170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/>
            <a:t>프레젠테이션을 진행하는 동안 발표자 노트는 내 모니터에서 볼 수 있지만 청중에게는 표시되지 않습니다.</a:t>
          </a:r>
          <a:endParaRPr lang="ko-KR" sz="1400" kern="1200" dirty="0">
            <a:latin typeface="+mn-lt"/>
          </a:endParaRPr>
        </a:p>
      </dsp:txBody>
      <dsp:txXfrm>
        <a:off x="3915170" y="0"/>
        <a:ext cx="3259934" cy="1392951"/>
      </dsp:txXfrm>
    </dsp:sp>
    <dsp:sp modelId="{89759DE5-9F8A-470E-A6D8-F13BB4DEE93D}">
      <dsp:nvSpPr>
        <dsp:cNvPr id="0" name=""/>
        <dsp:cNvSpPr/>
      </dsp:nvSpPr>
      <dsp:spPr>
        <a:xfrm>
          <a:off x="5545137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505338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6523117" y="1790937"/>
          <a:ext cx="1955960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800" kern="1200">
              <a:latin typeface="+mn-lt"/>
            </a:rPr>
            <a:t>제목</a:t>
          </a:r>
        </a:p>
      </dsp:txBody>
      <dsp:txXfrm>
        <a:off x="6523117" y="1790937"/>
        <a:ext cx="1955960" cy="397986"/>
      </dsp:txXfrm>
    </dsp:sp>
    <dsp:sp modelId="{1BB5FD64-47F9-47A3-911F-535BFE17A3B9}">
      <dsp:nvSpPr>
        <dsp:cNvPr id="0" name=""/>
        <dsp:cNvSpPr/>
      </dsp:nvSpPr>
      <dsp:spPr>
        <a:xfrm>
          <a:off x="5871130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/>
            <a:t>노트 창은 각 슬라이드 아래에 표시되는 상자입니다. 상자를 </a:t>
          </a:r>
          <a:r>
            <a:rPr lang="ko-KR" sz="1400" kern="1200" dirty="0" err="1"/>
            <a:t>탭하여</a:t>
          </a:r>
          <a:r>
            <a:rPr lang="ko-KR" sz="1400" kern="1200" dirty="0"/>
            <a:t> 노트를 추가합니다.</a:t>
          </a:r>
          <a:endParaRPr lang="ko-KR" sz="1400" kern="1200" dirty="0">
            <a:latin typeface="+mn-lt"/>
          </a:endParaRPr>
        </a:p>
      </dsp:txBody>
      <dsp:txXfrm>
        <a:off x="5871130" y="2586910"/>
        <a:ext cx="3259934" cy="1392951"/>
      </dsp:txXfrm>
    </dsp:sp>
    <dsp:sp modelId="{FE9B27EB-7AC7-485A-9A55-41E8118F9EAF}">
      <dsp:nvSpPr>
        <dsp:cNvPr id="0" name=""/>
        <dsp:cNvSpPr/>
      </dsp:nvSpPr>
      <dsp:spPr>
        <a:xfrm>
          <a:off x="750109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7461299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258065" y="1011950"/>
          <a:ext cx="397986" cy="1955960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800" kern="1200">
              <a:latin typeface="+mn-lt"/>
            </a:rPr>
            <a:t>제목</a:t>
          </a:r>
        </a:p>
      </dsp:txBody>
      <dsp:txXfrm rot="-5400000">
        <a:off x="8479078" y="1810365"/>
        <a:ext cx="1936532" cy="359130"/>
      </dsp:txXfrm>
    </dsp:sp>
    <dsp:sp modelId="{1FA3C236-5719-4A33-A6BB-80FA85F940E3}">
      <dsp:nvSpPr>
        <dsp:cNvPr id="0" name=""/>
        <dsp:cNvSpPr/>
      </dsp:nvSpPr>
      <dsp:spPr>
        <a:xfrm>
          <a:off x="5494478" y="461331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ko-KR" sz="1400" kern="1200" dirty="0"/>
            <a:t>슬라이드 노트 창이 보이지 않거나 창이 완전히 최소화되었으면 PowerPoint 창 아래쪽에 있는 작업 표시줄에서 노트를 클릭합니다.</a:t>
          </a:r>
          <a:endParaRPr lang="ko-KR" sz="1400" kern="1200" dirty="0">
            <a:latin typeface="+mn-lt"/>
          </a:endParaRPr>
        </a:p>
      </dsp:txBody>
      <dsp:txXfrm>
        <a:off x="5494478" y="461331"/>
        <a:ext cx="3259934" cy="1392951"/>
      </dsp:txXfrm>
    </dsp:sp>
    <dsp:sp modelId="{18F1C823-9ACD-4FCD-8102-F468DCE57A45}">
      <dsp:nvSpPr>
        <dsp:cNvPr id="0" name=""/>
        <dsp:cNvSpPr/>
      </dsp:nvSpPr>
      <dsp:spPr>
        <a:xfrm>
          <a:off x="945705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9417260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모서리가 둥근 직사각형 시간 표시줄"/>
  <dgm:desc val="시간순으로 이벤트 목록을 표시하는 데 사용합니다. 보이지 않는 상자에 설명이 포함되지만 날짜는 직사각형 안에 표시됩니다. 직사각형의 모서리가 둥근 첫 번째 및 마지막 노드는 제외됩니다. 많은 분량의 텍스트와 서술적으로 긴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모서리가 둥근 직사각형 시간 표시줄"/>
  <dgm:desc val="시간순으로 이벤트 목록을 표시하는 데 사용합니다. 보이지 않는 상자에 설명이 포함되지만 날짜는 직사각형 안에 표시됩니다. 직사각형의 모서리가 둥근 첫 번째 및 마지막 노드는 제외됩니다. 많은 분량의 텍스트와 서술적으로 긴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모서리가 둥근 직사각형 시간 표시줄"/>
  <dgm:desc val="시간순으로 이벤트 목록을 표시하는 데 사용합니다. 보이지 않는 상자에 설명이 포함되지만 날짜는 직사각형 안에 표시됩니다. 직사각형의 모서리가 둥근 첫 번째 및 마지막 노드는 제외됩니다. 많은 분량의 텍스트와 서술적으로 긴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D175D2-CEF0-416F-A427-47F71AB5CC59}" type="datetime1">
              <a:rPr lang="ko-KR" altLang="ko-KR" smtClean="0"/>
              <a:t>2021-08-04</a:t>
            </a:fld>
            <a:endParaRPr 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43AE28-638D-4174-A008-AE1193903B6F}" type="datetime1">
              <a:rPr lang="ko-KR" altLang="ko-KR" smtClean="0"/>
              <a:t>2021-08-04</a:t>
            </a:fld>
            <a:endParaRPr lang="ko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ko-KR" smtClean="0"/>
              <a:t>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87732E-08F5-4512-A642-0B78EF8B86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54A8CAF-4274-4E57-ACC4-B1941DBC3125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US" altLang="ko-KR" smtClean="0"/>
              <a:t>11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8AB19-74AE-4B44-B5CF-24FFB8013D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0DE1B34-C68C-4E6B-A575-14AA7D01115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913334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US" altLang="ko-KR" smtClean="0"/>
              <a:t>12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8AB19-74AE-4B44-B5CF-24FFB8013D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0DE1B34-C68C-4E6B-A575-14AA7D01115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395742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27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C20F2-F6C4-4CE9-B4EC-D1AD632102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56BB9B3-8DF9-4896-9F55-772887FE3A1A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28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BD128-1CEB-4921-8B26-1FC3BC73176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9ED589F-C3F2-4428-B71F-59408006EDAF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30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66735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3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4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9723A-335A-4375-9E26-D91CCF2CB1F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89CD62C-6BD5-4EEA-8D62-60354CDAF8A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27623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6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05696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7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61893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n-US" altLang="ko-KR" smtClean="0"/>
              <a:t>8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BEED0C-FAA9-43C2-9AAA-8DFB78C5CC7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54A78C4-9861-4CC8-AD2B-14A766D1A867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27371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US" altLang="ko-KR" smtClean="0"/>
              <a:t>9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8AB19-74AE-4B44-B5CF-24FFB8013D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0DE1B34-C68C-4E6B-A575-14AA7D01115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170152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US" altLang="ko-KR" smtClean="0"/>
              <a:t>10</a:t>
            </a:fld>
            <a:endParaRPr 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8AB19-74AE-4B44-B5CF-24FFB8013D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0DE1B34-C68C-4E6B-A575-14AA7D011158}" type="datetime1">
              <a:rPr lang="ko-KR" altLang="ko-KR" smtClean="0"/>
              <a:t>2021-08-04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0835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sz="4800"/>
              <a:t>3DFloat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콘텐츠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/>
              <a:t>클릭하여 편집</a:t>
            </a: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결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그림 개체 틀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42" name="그림 개체 틀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ko-KR"/>
              <a:t>제목을 추가하려면 클릭하세요.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ko-KR" sz="1600"/>
              <a:t>텍스트를 추가하려면 클릭하세요.</a:t>
            </a:r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9" name="그림 개체 틀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나누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ko-KR" altLang="en-US">
                <a:solidFill>
                  <a:schemeClr val="tx1">
                    <a:alpha val="60000"/>
                  </a:schemeClr>
                </a:solidFill>
              </a:rPr>
              <a:t>클릭하여 마스터 부제목 스타일 편집</a:t>
            </a:r>
            <a:endParaRPr lang="ko-KR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차트 막대 시간 표시 막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자유형(F)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0" name="자유형(F)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11" name="자유형(F)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40" name="제목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ko-KR"/>
              <a:t>팀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7" name="그림 개체 틀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58" name="그림 개체 틀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 dirty="0"/>
          </a:p>
        </p:txBody>
      </p:sp>
      <p:sp>
        <p:nvSpPr>
          <p:cNvPr id="59" name="그림 개체 틀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5" name="텍스트 개체 틀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7" name="텍스트 개체 틀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69" name="텍스트 개체 틀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ko-KR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ko-KR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콘텐츠 2열(비교 슬라이드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ko-KR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ko-KR" altLang="en-US"/>
              <a:t>마스터 제목 스타일 편집</a:t>
            </a:r>
            <a:endParaRPr lang="ko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ko-KR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ko-KR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ko-KR"/>
              <a:t>마스터 제목 스타일 편집</a:t>
            </a:r>
            <a:endParaRPr 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ko-KR"/>
              <a:t>마스터 텍스트 스타일을 편집하려면 클릭하세요.</a:t>
            </a:r>
          </a:p>
          <a:p>
            <a:pPr lvl="1" rtl="0"/>
            <a:r>
              <a:rPr lang="ko-KR"/>
              <a:t>둘째 수준</a:t>
            </a:r>
          </a:p>
          <a:p>
            <a:pPr lvl="2" rtl="0"/>
            <a:r>
              <a:rPr lang="ko-KR"/>
              <a:t>셋째 수준</a:t>
            </a:r>
          </a:p>
          <a:p>
            <a:pPr lvl="3" rtl="0"/>
            <a:r>
              <a:rPr lang="ko-KR"/>
              <a:t>넷째 수준</a:t>
            </a:r>
          </a:p>
          <a:p>
            <a:pPr lvl="4" rtl="0"/>
            <a:r>
              <a:rPr lang="ko-KR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ko-KR"/>
              <a:t>샘플 바닥글 텍스트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ko-KR" smtClean="0"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ko-KR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4783" y="1044102"/>
            <a:ext cx="4072345" cy="2384898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en-US" altLang="ko-KR"/>
              <a:t>AI-X </a:t>
            </a:r>
            <a:r>
              <a:rPr lang="ko-KR" altLang="en-US" dirty="0"/>
              <a:t>융합파이프라인</a:t>
            </a:r>
            <a:br>
              <a:rPr lang="en-US" altLang="ko-KR" dirty="0"/>
            </a:br>
            <a:r>
              <a:rPr lang="ko-KR" altLang="en-US" dirty="0"/>
              <a:t>강의 소개</a:t>
            </a:r>
            <a:endParaRPr lang="ko-KR" dirty="0"/>
          </a:p>
        </p:txBody>
      </p:sp>
      <p:pic>
        <p:nvPicPr>
          <p:cNvPr id="14" name="그림 개체 틀 13" descr="데이터 요소 디지털 배경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5640" y="3770036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강사 정재민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02" y="461237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AI-X</a:t>
            </a:r>
            <a:r>
              <a:rPr lang="ko-KR" altLang="en-US" dirty="0"/>
              <a:t> 융합파이프라인 교육</a:t>
            </a:r>
            <a:endParaRPr lang="ko-KR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21</a:t>
            </a:r>
            <a:r>
              <a:rPr lang="ko-KR" dirty="0"/>
              <a:t>년 </a:t>
            </a:r>
            <a:r>
              <a:rPr lang="en-US" altLang="ko-KR" dirty="0"/>
              <a:t>8</a:t>
            </a:r>
            <a:r>
              <a:rPr lang="ko-KR" dirty="0"/>
              <a:t>월 </a:t>
            </a:r>
            <a:r>
              <a:rPr lang="en-US" altLang="ko-KR" dirty="0"/>
              <a:t>9</a:t>
            </a:r>
            <a:r>
              <a:rPr lang="ko-KR" dirty="0"/>
              <a:t>일 </a:t>
            </a:r>
            <a:r>
              <a:rPr lang="ko-KR" altLang="en-US" dirty="0"/>
              <a:t>월</a:t>
            </a:r>
            <a:r>
              <a:rPr lang="ko-KR" dirty="0"/>
              <a:t>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10</a:t>
            </a:fld>
            <a:endParaRPr lang="ko-KR"/>
          </a:p>
        </p:txBody>
      </p:sp>
      <p:sp>
        <p:nvSpPr>
          <p:cNvPr id="18" name="텍스트 개체 틀 44">
            <a:extLst>
              <a:ext uri="{FF2B5EF4-FFF2-40B4-BE49-F238E27FC236}">
                <a16:creationId xmlns:a16="http://schemas.microsoft.com/office/drawing/2014/main" id="{895FBD39-13D9-4C48-9967-112B62EB92DA}"/>
              </a:ext>
            </a:extLst>
          </p:cNvPr>
          <p:cNvSpPr txBox="1">
            <a:spLocks/>
          </p:cNvSpPr>
          <p:nvPr/>
        </p:nvSpPr>
        <p:spPr>
          <a:xfrm>
            <a:off x="390002" y="1308425"/>
            <a:ext cx="2705616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프로젝트 </a:t>
            </a:r>
            <a:r>
              <a:rPr lang="en-US" altLang="ko-KR" b="1" dirty="0"/>
              <a:t>I</a:t>
            </a:r>
            <a:endParaRPr lang="ko-KR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72834D-6697-40E4-BC55-EE1C3E30DAEF}"/>
              </a:ext>
            </a:extLst>
          </p:cNvPr>
          <p:cNvGrpSpPr/>
          <p:nvPr/>
        </p:nvGrpSpPr>
        <p:grpSpPr>
          <a:xfrm>
            <a:off x="-1397654" y="1914497"/>
            <a:ext cx="6085022" cy="1392951"/>
            <a:chOff x="5494478" y="461331"/>
            <a:chExt cx="3259934" cy="139295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E40282-C5F1-4ED1-BE93-B9EB8F39A3D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E2C10-4D52-411D-86E7-84B3C831D5E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dirty="0"/>
                <a:t>TOPIC A. Face Editing AI</a:t>
              </a:r>
            </a:p>
            <a:p>
              <a:pPr algn="l"/>
              <a:r>
                <a:rPr lang="en-US" altLang="ko-KR" dirty="0"/>
                <a:t>(</a:t>
              </a:r>
              <a:r>
                <a:rPr lang="ko-KR" altLang="en-US" dirty="0"/>
                <a:t>사람의 얼굴을 인공지능으로</a:t>
              </a:r>
              <a:br>
                <a:rPr lang="en-US" altLang="ko-KR" dirty="0"/>
              </a:br>
              <a:r>
                <a:rPr lang="ko-KR" altLang="en-US" dirty="0"/>
                <a:t>나이든 모습으로 변환하기</a:t>
              </a:r>
              <a:r>
                <a:rPr lang="en-US" altLang="ko-KR" dirty="0"/>
                <a:t>)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7AD4200-1E47-4D15-A37C-473F19B3E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6" t="37868" r="36087" b="16119"/>
          <a:stretch/>
        </p:blipFill>
        <p:spPr>
          <a:xfrm>
            <a:off x="550863" y="2946505"/>
            <a:ext cx="4443213" cy="25420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3A75FA-2972-44BD-B8CA-25C06DA99B8C}"/>
              </a:ext>
            </a:extLst>
          </p:cNvPr>
          <p:cNvSpPr txBox="1"/>
          <p:nvPr/>
        </p:nvSpPr>
        <p:spPr>
          <a:xfrm>
            <a:off x="0" y="5465049"/>
            <a:ext cx="3173151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r>
              <a:rPr lang="en-US" altLang="ko-KR" dirty="0"/>
              <a:t>Face Aging AI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CDD84E-5632-4DAB-964C-96D1B57E7800}"/>
              </a:ext>
            </a:extLst>
          </p:cNvPr>
          <p:cNvGrpSpPr/>
          <p:nvPr/>
        </p:nvGrpSpPr>
        <p:grpSpPr>
          <a:xfrm>
            <a:off x="3874256" y="1417122"/>
            <a:ext cx="5222128" cy="1392951"/>
            <a:chOff x="5494478" y="461331"/>
            <a:chExt cx="3259934" cy="139295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838DEA2-6D1A-4867-9676-4542EBDA36FD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9240CA-6ED7-4A1F-A650-792C2086483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endParaRPr lang="en-US" altLang="ko-KR" dirty="0"/>
            </a:p>
            <a:p>
              <a:pPr algn="l"/>
              <a:r>
                <a:rPr lang="en-US" altLang="ko-KR" dirty="0"/>
                <a:t>TOPIC B. </a:t>
              </a:r>
              <a:r>
                <a:rPr lang="ko-KR" altLang="en-US" dirty="0"/>
                <a:t>주원료와 영양성분 </a:t>
              </a:r>
              <a:br>
                <a:rPr lang="en-US" altLang="ko-KR" dirty="0"/>
              </a:br>
              <a:r>
                <a:rPr lang="ko-KR" altLang="en-US" dirty="0"/>
                <a:t>기반 식품 추천 시스템 </a:t>
              </a:r>
              <a:endParaRPr lang="en-US" altLang="ko-KR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9035BD8-7F04-4F0F-9508-2C2527965FCE}"/>
              </a:ext>
            </a:extLst>
          </p:cNvPr>
          <p:cNvSpPr txBox="1"/>
          <p:nvPr/>
        </p:nvSpPr>
        <p:spPr>
          <a:xfrm>
            <a:off x="4740078" y="5066849"/>
            <a:ext cx="4026879" cy="13929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r>
              <a:rPr lang="ko-KR" altLang="en-US" dirty="0"/>
              <a:t>영양성분 기반 식품 추천 시스템</a:t>
            </a:r>
            <a:endParaRPr lang="en-US" altLang="ko-KR" dirty="0"/>
          </a:p>
        </p:txBody>
      </p:sp>
      <p:pic>
        <p:nvPicPr>
          <p:cNvPr id="2052" name="Picture 4" descr="AI로 분석한 맞춤형 식단 &amp;#39;어플&amp;#39; 나온다 &amp;lt; 뉴스 &amp;lt; 기사본문 - 급식뉴스">
            <a:extLst>
              <a:ext uri="{FF2B5EF4-FFF2-40B4-BE49-F238E27FC236}">
                <a16:creationId xmlns:a16="http://schemas.microsoft.com/office/drawing/2014/main" id="{88EA8946-77CE-4DD9-A7DD-71B8F4026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9" t="23695"/>
          <a:stretch/>
        </p:blipFill>
        <p:spPr bwMode="auto">
          <a:xfrm>
            <a:off x="5346797" y="2927472"/>
            <a:ext cx="2951421" cy="25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25AD654-33B5-4255-84DF-1A1439585887}"/>
              </a:ext>
            </a:extLst>
          </p:cNvPr>
          <p:cNvSpPr txBox="1"/>
          <p:nvPr/>
        </p:nvSpPr>
        <p:spPr>
          <a:xfrm>
            <a:off x="8574893" y="1959469"/>
            <a:ext cx="3729418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endParaRPr lang="en-US" altLang="ko-KR" dirty="0"/>
          </a:p>
          <a:p>
            <a:pPr algn="l"/>
            <a:r>
              <a:rPr lang="en-US" altLang="ko-KR" dirty="0"/>
              <a:t>TOPIC C. </a:t>
            </a:r>
            <a:r>
              <a:rPr lang="ko-KR" altLang="en-US" dirty="0"/>
              <a:t>영상요약 </a:t>
            </a:r>
            <a:r>
              <a:rPr lang="en-US" altLang="ko-KR" dirty="0"/>
              <a:t>AI  </a:t>
            </a:r>
            <a:br>
              <a:rPr lang="en-US" altLang="ko-KR" dirty="0"/>
            </a:br>
            <a:r>
              <a:rPr lang="ko-KR" altLang="en-US" dirty="0"/>
              <a:t>서비스 개발</a:t>
            </a:r>
            <a:endParaRPr lang="en-US" altLang="ko-KR" dirty="0"/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비디오를 자동으로 자막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</a:t>
            </a:r>
          </a:p>
          <a:p>
            <a:pPr algn="l"/>
            <a:r>
              <a:rPr lang="ko-KR" altLang="en-US" dirty="0"/>
              <a:t>음성 등을 추출하여 </a:t>
            </a:r>
            <a:r>
              <a:rPr lang="en-US" altLang="ko-KR" dirty="0"/>
              <a:t>AI</a:t>
            </a:r>
            <a:r>
              <a:rPr lang="ko-KR" altLang="en-US" dirty="0" err="1"/>
              <a:t>로요약</a:t>
            </a:r>
            <a:r>
              <a:rPr lang="en-US" altLang="ko-KR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3B5289-7DFD-416B-993E-563AEE453F6B}"/>
              </a:ext>
            </a:extLst>
          </p:cNvPr>
          <p:cNvSpPr txBox="1"/>
          <p:nvPr/>
        </p:nvSpPr>
        <p:spPr>
          <a:xfrm>
            <a:off x="8411584" y="5090555"/>
            <a:ext cx="4026879" cy="13929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r>
              <a:rPr lang="en-US" altLang="ko-KR" dirty="0"/>
              <a:t>Cloud Video</a:t>
            </a:r>
            <a:r>
              <a:rPr lang="ko-KR" altLang="en-US" dirty="0"/>
              <a:t> </a:t>
            </a:r>
            <a:r>
              <a:rPr lang="en-US" altLang="ko-KR" dirty="0"/>
              <a:t>Analysis</a:t>
            </a:r>
          </a:p>
        </p:txBody>
      </p:sp>
      <p:pic>
        <p:nvPicPr>
          <p:cNvPr id="2054" name="Picture 6" descr="Video semantic segmentation notes - Programmer Sought">
            <a:extLst>
              <a:ext uri="{FF2B5EF4-FFF2-40B4-BE49-F238E27FC236}">
                <a16:creationId xmlns:a16="http://schemas.microsoft.com/office/drawing/2014/main" id="{EC613495-F258-448F-8C82-12C0DB95B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556" y="2940346"/>
            <a:ext cx="2952250" cy="25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40F2D76-A04D-4A7E-9FF4-7C4621300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1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02" y="461237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AI-X</a:t>
            </a:r>
            <a:r>
              <a:rPr lang="ko-KR" altLang="en-US" dirty="0"/>
              <a:t> 융합파이프라인 교육</a:t>
            </a:r>
            <a:endParaRPr lang="ko-KR" dirty="0"/>
          </a:p>
        </p:txBody>
      </p:sp>
      <p:graphicFrame>
        <p:nvGraphicFramePr>
          <p:cNvPr id="4" name="내용 개체 틀 3" descr="시간 표시줄 스마트 아트 개체 틀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0255" y="6858000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 dirty="0"/>
              <a:t>20</a:t>
            </a:r>
            <a:r>
              <a:rPr lang="en-US" altLang="ko-KR" dirty="0"/>
              <a:t>21</a:t>
            </a:r>
            <a:r>
              <a:rPr lang="ko-KR" dirty="0"/>
              <a:t>년 </a:t>
            </a:r>
            <a:r>
              <a:rPr lang="en-US" altLang="ko-KR" dirty="0"/>
              <a:t>8</a:t>
            </a:r>
            <a:r>
              <a:rPr lang="ko-KR" dirty="0"/>
              <a:t>월 </a:t>
            </a:r>
            <a:r>
              <a:rPr lang="en-US" altLang="ko-KR" dirty="0"/>
              <a:t>9</a:t>
            </a:r>
            <a:r>
              <a:rPr lang="ko-KR" dirty="0"/>
              <a:t>일 </a:t>
            </a:r>
            <a:r>
              <a:rPr lang="ko-KR" altLang="en-US" dirty="0"/>
              <a:t>월</a:t>
            </a:r>
            <a:r>
              <a:rPr lang="ko-KR" dirty="0"/>
              <a:t>요일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11</a:t>
            </a:fld>
            <a:endParaRPr lang="ko-KR"/>
          </a:p>
        </p:txBody>
      </p:sp>
      <p:sp>
        <p:nvSpPr>
          <p:cNvPr id="18" name="텍스트 개체 틀 44">
            <a:extLst>
              <a:ext uri="{FF2B5EF4-FFF2-40B4-BE49-F238E27FC236}">
                <a16:creationId xmlns:a16="http://schemas.microsoft.com/office/drawing/2014/main" id="{895FBD39-13D9-4C48-9967-112B62EB92DA}"/>
              </a:ext>
            </a:extLst>
          </p:cNvPr>
          <p:cNvSpPr txBox="1">
            <a:spLocks/>
          </p:cNvSpPr>
          <p:nvPr/>
        </p:nvSpPr>
        <p:spPr>
          <a:xfrm>
            <a:off x="390002" y="1308425"/>
            <a:ext cx="2705616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프로젝트 </a:t>
            </a:r>
            <a:r>
              <a:rPr lang="en-US" altLang="ko-KR" b="1" dirty="0"/>
              <a:t>II</a:t>
            </a:r>
            <a:endParaRPr lang="ko-KR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72834D-6697-40E4-BC55-EE1C3E30DAEF}"/>
              </a:ext>
            </a:extLst>
          </p:cNvPr>
          <p:cNvGrpSpPr/>
          <p:nvPr/>
        </p:nvGrpSpPr>
        <p:grpSpPr>
          <a:xfrm>
            <a:off x="-1397655" y="1290291"/>
            <a:ext cx="6211714" cy="2017157"/>
            <a:chOff x="5494478" y="-162875"/>
            <a:chExt cx="3327807" cy="20171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E40282-C5F1-4ED1-BE93-B9EB8F39A3D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E2C10-4D52-411D-86E7-84B3C831D5EC}"/>
                </a:ext>
              </a:extLst>
            </p:cNvPr>
            <p:cNvSpPr txBox="1"/>
            <p:nvPr/>
          </p:nvSpPr>
          <p:spPr>
            <a:xfrm>
              <a:off x="6494181" y="-162875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dirty="0"/>
                <a:t>TOPIC A. </a:t>
              </a:r>
              <a:r>
                <a:rPr lang="ko-KR" altLang="en-US" dirty="0" err="1"/>
                <a:t>킥보드</a:t>
              </a:r>
              <a:r>
                <a:rPr lang="ko-KR" altLang="en-US" dirty="0"/>
                <a:t> 안전주행 </a:t>
              </a:r>
              <a:r>
                <a:rPr lang="en-US" altLang="ko-KR" dirty="0"/>
                <a:t>AI </a:t>
              </a:r>
              <a:r>
                <a:rPr lang="ko-KR" altLang="en-US" dirty="0"/>
                <a:t>서비스 개발</a:t>
              </a:r>
              <a:endParaRPr lang="en-US" altLang="ko-KR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ECDD84E-5632-4DAB-964C-96D1B57E7800}"/>
              </a:ext>
            </a:extLst>
          </p:cNvPr>
          <p:cNvGrpSpPr/>
          <p:nvPr/>
        </p:nvGrpSpPr>
        <p:grpSpPr>
          <a:xfrm>
            <a:off x="3757970" y="1560394"/>
            <a:ext cx="5222128" cy="1502598"/>
            <a:chOff x="5494478" y="351684"/>
            <a:chExt cx="3259934" cy="150259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838DEA2-6D1A-4867-9676-4542EBDA36FD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9240CA-6ED7-4A1F-A650-792C2086483C}"/>
                </a:ext>
              </a:extLst>
            </p:cNvPr>
            <p:cNvSpPr txBox="1"/>
            <p:nvPr/>
          </p:nvSpPr>
          <p:spPr>
            <a:xfrm>
              <a:off x="6245894" y="351684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endParaRPr lang="en-US" altLang="ko-KR" dirty="0"/>
            </a:p>
            <a:p>
              <a:pPr algn="l"/>
              <a:r>
                <a:rPr lang="en-US" altLang="ko-KR" dirty="0"/>
                <a:t>TOPIC B. </a:t>
              </a:r>
              <a:r>
                <a:rPr lang="ko-KR" altLang="en-US" dirty="0"/>
                <a:t>지능형 </a:t>
              </a:r>
              <a:r>
                <a:rPr lang="en-US" altLang="ko-KR" dirty="0"/>
                <a:t>CCTV AI </a:t>
              </a:r>
              <a:r>
                <a:rPr lang="ko-KR" altLang="en-US" dirty="0"/>
                <a:t>서비스 개발</a:t>
              </a:r>
              <a:endParaRPr lang="en-US" altLang="ko-KR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9035BD8-7F04-4F0F-9508-2C2527965FCE}"/>
              </a:ext>
            </a:extLst>
          </p:cNvPr>
          <p:cNvSpPr txBox="1"/>
          <p:nvPr/>
        </p:nvSpPr>
        <p:spPr>
          <a:xfrm>
            <a:off x="390002" y="4790416"/>
            <a:ext cx="11909597" cy="13929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r>
              <a:rPr lang="ko-KR" altLang="en-US" sz="3200" dirty="0"/>
              <a:t>웹사이트 방문</a:t>
            </a:r>
            <a:r>
              <a:rPr lang="en-US" altLang="ko-KR" sz="3200" dirty="0"/>
              <a:t>: https://</a:t>
            </a:r>
            <a:r>
              <a:rPr lang="en-US" altLang="ko-KR" sz="3600" dirty="0"/>
              <a:t>drimaes</a:t>
            </a:r>
            <a:r>
              <a:rPr lang="en-US" altLang="ko-KR" sz="3200" dirty="0"/>
              <a:t>.com/introduce/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5AD654-33B5-4255-84DF-1A1439585887}"/>
              </a:ext>
            </a:extLst>
          </p:cNvPr>
          <p:cNvSpPr txBox="1"/>
          <p:nvPr/>
        </p:nvSpPr>
        <p:spPr>
          <a:xfrm>
            <a:off x="8611405" y="1536688"/>
            <a:ext cx="3729418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algn="l"/>
            <a:endParaRPr lang="en-US" altLang="ko-KR" dirty="0"/>
          </a:p>
          <a:p>
            <a:pPr algn="l"/>
            <a:r>
              <a:rPr lang="en-US" altLang="ko-KR" dirty="0"/>
              <a:t>TOPIC C. </a:t>
            </a:r>
            <a:r>
              <a:rPr lang="en-US" dirty="0" err="1"/>
              <a:t>지능형</a:t>
            </a:r>
            <a:r>
              <a:rPr lang="en-US" dirty="0"/>
              <a:t> </a:t>
            </a:r>
            <a:r>
              <a:rPr lang="en-US" dirty="0" err="1"/>
              <a:t>농기계</a:t>
            </a:r>
            <a:r>
              <a:rPr lang="en-US" dirty="0"/>
              <a:t> AI </a:t>
            </a:r>
            <a:r>
              <a:rPr lang="en-US" dirty="0" err="1"/>
              <a:t>개발</a:t>
            </a:r>
            <a:endParaRPr lang="en-US" altLang="ko-KR" dirty="0"/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자율주행 차량과 유사한 농기계</a:t>
            </a:r>
            <a:r>
              <a:rPr lang="en-US" altLang="ko-KR" dirty="0"/>
              <a:t>)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5224D4D6-0331-4C70-807C-C6451215D7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971" t="20803" r="12264" b="38574"/>
          <a:stretch/>
        </p:blipFill>
        <p:spPr>
          <a:xfrm>
            <a:off x="482954" y="2564705"/>
            <a:ext cx="4235259" cy="2330317"/>
          </a:xfrm>
          <a:prstGeom prst="rect">
            <a:avLst/>
          </a:prstGeom>
        </p:spPr>
      </p:pic>
      <p:pic>
        <p:nvPicPr>
          <p:cNvPr id="3074" name="Picture 2" descr="AI로 완전 무인 자율주행 실현하여 농업&amp;#39;의 비전을 제시하는 쿠보타의 꿈의 트랙터 엑스트렉트">
            <a:extLst>
              <a:ext uri="{FF2B5EF4-FFF2-40B4-BE49-F238E27FC236}">
                <a16:creationId xmlns:a16="http://schemas.microsoft.com/office/drawing/2014/main" id="{3CF79B00-C6ED-45F4-BDFA-5EF73C30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15" y="2546360"/>
            <a:ext cx="3054503" cy="203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, 실내, 천장, 사무실이(가) 표시된 사진&#10;&#10;자동 생성된 설명">
            <a:extLst>
              <a:ext uri="{FF2B5EF4-FFF2-40B4-BE49-F238E27FC236}">
                <a16:creationId xmlns:a16="http://schemas.microsoft.com/office/drawing/2014/main" id="{4484AB96-6F01-44B7-B318-11150A3CE4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9786" y="2546360"/>
            <a:ext cx="3753190" cy="23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8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02" y="461237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AI-X</a:t>
            </a:r>
            <a:r>
              <a:rPr lang="ko-KR" altLang="en-US" dirty="0"/>
              <a:t> 융합파이프라인</a:t>
            </a:r>
            <a:br>
              <a:rPr lang="en-US" altLang="ko-KR" dirty="0"/>
            </a:br>
            <a:r>
              <a:rPr lang="ko-KR" altLang="en-US" dirty="0"/>
              <a:t>교육</a:t>
            </a:r>
            <a:endParaRPr lang="ko-KR" dirty="0"/>
          </a:p>
        </p:txBody>
      </p:sp>
      <p:graphicFrame>
        <p:nvGraphicFramePr>
          <p:cNvPr id="4" name="내용 개체 틀 3" descr="시간 표시줄 스마트 아트 개체 틀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20255" y="6858000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12</a:t>
            </a:fld>
            <a:endParaRPr lang="ko-KR"/>
          </a:p>
        </p:txBody>
      </p:sp>
      <p:sp>
        <p:nvSpPr>
          <p:cNvPr id="13" name="텍스트 개체 틀 44">
            <a:extLst>
              <a:ext uri="{FF2B5EF4-FFF2-40B4-BE49-F238E27FC236}">
                <a16:creationId xmlns:a16="http://schemas.microsoft.com/office/drawing/2014/main" id="{9247FD70-7128-4352-BD38-9C40E805504B}"/>
              </a:ext>
            </a:extLst>
          </p:cNvPr>
          <p:cNvSpPr txBox="1">
            <a:spLocks/>
          </p:cNvSpPr>
          <p:nvPr/>
        </p:nvSpPr>
        <p:spPr>
          <a:xfrm>
            <a:off x="8513290" y="437816"/>
            <a:ext cx="1711325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드림에이스㈜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프로젝트 </a:t>
            </a:r>
            <a:r>
              <a:rPr lang="en-US" altLang="ko-KR" b="1" dirty="0"/>
              <a:t>II</a:t>
            </a:r>
            <a:endParaRPr 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AE79DB-594D-4C2E-B891-9005A46C22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2" t="8226" r="52729" b="6637"/>
          <a:stretch/>
        </p:blipFill>
        <p:spPr>
          <a:xfrm>
            <a:off x="8578469" y="1491305"/>
            <a:ext cx="3062668" cy="164730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99F541-E773-4BD8-92F4-5855E6F764D2}"/>
              </a:ext>
            </a:extLst>
          </p:cNvPr>
          <p:cNvGrpSpPr/>
          <p:nvPr/>
        </p:nvGrpSpPr>
        <p:grpSpPr>
          <a:xfrm>
            <a:off x="7802363" y="3437469"/>
            <a:ext cx="3259934" cy="1392951"/>
            <a:chOff x="5494478" y="461331"/>
            <a:chExt cx="3259934" cy="139295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2BBDCA-73E7-4C9F-B256-3CB3ACF231B8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A60CA-C389-4A10-A030-EC48C21146F2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marL="0" lvl="0" indent="0" defTabSz="62230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ko-KR" altLang="en-US" sz="1400" dirty="0">
                  <a:latin typeface="+mn-lt"/>
                </a:rPr>
                <a:t>인공지능 스쿠터를 만드는 대구광역시 달성군에 </a:t>
              </a:r>
              <a:endParaRPr lang="en-US" altLang="ko-KR" sz="1400" dirty="0">
                <a:latin typeface="+mn-lt"/>
              </a:endParaRPr>
            </a:p>
            <a:p>
              <a:pPr marL="0" lvl="0" indent="0" defTabSz="62230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ko-KR" altLang="en-US" sz="1400" dirty="0">
                  <a:latin typeface="+mn-lt"/>
                </a:rPr>
                <a:t>위치한 회사</a:t>
              </a:r>
              <a:endParaRPr lang="ko-KR" sz="1400" kern="1200" dirty="0">
                <a:latin typeface="+mn-lt"/>
              </a:endParaRPr>
            </a:p>
          </p:txBody>
        </p:sp>
      </p:grpSp>
      <p:sp>
        <p:nvSpPr>
          <p:cNvPr id="18" name="텍스트 개체 틀 44">
            <a:extLst>
              <a:ext uri="{FF2B5EF4-FFF2-40B4-BE49-F238E27FC236}">
                <a16:creationId xmlns:a16="http://schemas.microsoft.com/office/drawing/2014/main" id="{895FBD39-13D9-4C48-9967-112B62EB92DA}"/>
              </a:ext>
            </a:extLst>
          </p:cNvPr>
          <p:cNvSpPr txBox="1">
            <a:spLocks/>
          </p:cNvSpPr>
          <p:nvPr/>
        </p:nvSpPr>
        <p:spPr>
          <a:xfrm>
            <a:off x="6096000" y="444546"/>
            <a:ext cx="2705616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/>
              <a:t>CJ</a:t>
            </a:r>
            <a:r>
              <a:rPr lang="ko-KR" altLang="en-US" b="1" dirty="0" err="1"/>
              <a:t>올리브네트웍스</a:t>
            </a:r>
            <a:r>
              <a:rPr lang="ko-KR" altLang="en-US" b="1" dirty="0"/>
              <a:t>㈜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프로젝트 </a:t>
            </a:r>
            <a:r>
              <a:rPr lang="en-US" altLang="ko-KR" b="1" dirty="0"/>
              <a:t>I</a:t>
            </a:r>
            <a:endParaRPr lang="ko-KR" b="1" dirty="0"/>
          </a:p>
        </p:txBody>
      </p:sp>
      <p:pic>
        <p:nvPicPr>
          <p:cNvPr id="1026" name="Picture 2" descr="지능형 물류 관제 시스템 대표이미지">
            <a:extLst>
              <a:ext uri="{FF2B5EF4-FFF2-40B4-BE49-F238E27FC236}">
                <a16:creationId xmlns:a16="http://schemas.microsoft.com/office/drawing/2014/main" id="{35886F61-7A34-4361-AE81-75AC822E0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3"/>
          <a:stretch/>
        </p:blipFill>
        <p:spPr bwMode="auto">
          <a:xfrm>
            <a:off x="4149453" y="1525135"/>
            <a:ext cx="4245432" cy="16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8F2206-4C54-447C-B64E-2F0367CEBBBE}"/>
              </a:ext>
            </a:extLst>
          </p:cNvPr>
          <p:cNvGrpSpPr/>
          <p:nvPr/>
        </p:nvGrpSpPr>
        <p:grpSpPr>
          <a:xfrm>
            <a:off x="3123259" y="3399809"/>
            <a:ext cx="4443213" cy="1392951"/>
            <a:chOff x="5494478" y="461331"/>
            <a:chExt cx="3259934" cy="139295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E6DC25-9AEC-495B-BF4D-E664EECAA052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370371-FC12-4E7E-BB7D-8787777EC78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ko-KR" altLang="en-US" sz="1400" dirty="0"/>
                <a:t>데이터를 사용하여 물류를 통합 관제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ko-KR" altLang="en-US" sz="1400" dirty="0"/>
                <a:t>택배 및 물류 자동화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제어 시스템을</a:t>
              </a:r>
              <a:br>
                <a:rPr lang="en-US" altLang="ko-KR" sz="1400" dirty="0"/>
              </a:br>
              <a:r>
                <a:rPr lang="ko-KR" altLang="en-US" sz="1400" dirty="0"/>
                <a:t>만드는 회사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6AD9B9-70E2-4EAF-A972-6F17CAD9C8EA}"/>
              </a:ext>
            </a:extLst>
          </p:cNvPr>
          <p:cNvCxnSpPr/>
          <p:nvPr/>
        </p:nvCxnSpPr>
        <p:spPr>
          <a:xfrm>
            <a:off x="4049211" y="4496499"/>
            <a:ext cx="7837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72834D-6697-40E4-BC55-EE1C3E30DAEF}"/>
              </a:ext>
            </a:extLst>
          </p:cNvPr>
          <p:cNvGrpSpPr/>
          <p:nvPr/>
        </p:nvGrpSpPr>
        <p:grpSpPr>
          <a:xfrm>
            <a:off x="3033564" y="5416010"/>
            <a:ext cx="4443213" cy="1392951"/>
            <a:chOff x="5494478" y="461331"/>
            <a:chExt cx="3259934" cy="139295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E40282-C5F1-4ED1-BE93-B9EB8F39A3D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E2C10-4D52-411D-86E7-84B3C831D5E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sz="1400" dirty="0"/>
                <a:t>PBL </a:t>
              </a:r>
              <a:r>
                <a:rPr lang="ko-KR" altLang="en-US" sz="1400" dirty="0" err="1"/>
                <a:t>스몰</a:t>
              </a:r>
              <a:r>
                <a:rPr lang="ko-KR" altLang="en-US" sz="1400" dirty="0"/>
                <a:t> 프로젝트 </a:t>
              </a:r>
              <a:r>
                <a:rPr lang="en-US" altLang="ko-KR" sz="1400" dirty="0"/>
                <a:t>I</a:t>
              </a:r>
            </a:p>
            <a:p>
              <a:pPr algn="l"/>
              <a:endParaRPr lang="en-US" altLang="ko-KR" sz="1400" dirty="0"/>
            </a:p>
            <a:p>
              <a:pPr algn="l"/>
              <a:r>
                <a:rPr lang="en-US" altLang="ko-KR" sz="1400" dirty="0"/>
                <a:t>TOPIC A. Face Editing AI</a:t>
              </a:r>
            </a:p>
            <a:p>
              <a:pPr algn="l"/>
              <a:r>
                <a:rPr lang="en-US" altLang="ko-KR" sz="1400" dirty="0"/>
                <a:t>(</a:t>
              </a:r>
              <a:r>
                <a:rPr lang="ko-KR" altLang="en-US" sz="1400" dirty="0"/>
                <a:t>사람의 얼굴을 인공지능으로</a:t>
              </a:r>
              <a:br>
                <a:rPr lang="en-US" altLang="ko-KR" sz="1400" dirty="0"/>
              </a:br>
              <a:r>
                <a:rPr lang="ko-KR" altLang="en-US" sz="1400" dirty="0"/>
                <a:t>나이든 모습으로 변환하기</a:t>
              </a:r>
              <a:r>
                <a:rPr lang="en-US" altLang="ko-KR" sz="1400" dirty="0"/>
                <a:t>)</a:t>
              </a:r>
            </a:p>
            <a:p>
              <a:pPr algn="l"/>
              <a:r>
                <a:rPr lang="en-US" altLang="ko-KR" sz="1400" dirty="0"/>
                <a:t>TOPIC B. </a:t>
              </a:r>
              <a:r>
                <a:rPr lang="ko-KR" altLang="en-US" sz="1400" dirty="0"/>
                <a:t>주원료와 영양성분 </a:t>
              </a:r>
              <a:br>
                <a:rPr lang="en-US" altLang="ko-KR" sz="1400" dirty="0"/>
              </a:br>
              <a:r>
                <a:rPr lang="ko-KR" altLang="en-US" sz="1400" dirty="0"/>
                <a:t>기반 식품 추천 시스템 </a:t>
              </a:r>
              <a:endParaRPr lang="en-US" altLang="ko-KR" sz="1400" dirty="0"/>
            </a:p>
            <a:p>
              <a:pPr algn="l"/>
              <a:r>
                <a:rPr lang="en-US" altLang="ko-KR" sz="1400" dirty="0"/>
                <a:t>TOPIC C. </a:t>
              </a:r>
              <a:r>
                <a:rPr lang="ko-KR" altLang="en-US" sz="1400" dirty="0"/>
                <a:t>영상요약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서비스 개발</a:t>
              </a:r>
              <a:endParaRPr lang="en-US" altLang="ko-KR" sz="14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1BE6F2-6AE4-4917-B274-5CC61EF74EFB}"/>
              </a:ext>
            </a:extLst>
          </p:cNvPr>
          <p:cNvGrpSpPr/>
          <p:nvPr/>
        </p:nvGrpSpPr>
        <p:grpSpPr>
          <a:xfrm>
            <a:off x="7566471" y="4953510"/>
            <a:ext cx="4443213" cy="1392951"/>
            <a:chOff x="5494478" y="461331"/>
            <a:chExt cx="3259934" cy="139295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7F74A7-E4E1-4969-B1C2-D85ACC4534E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E2EAC-77B2-445C-BA33-2E0A112F94AB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sz="1400" dirty="0"/>
                <a:t>PBL </a:t>
              </a:r>
              <a:r>
                <a:rPr lang="ko-KR" altLang="en-US" sz="1400" dirty="0" err="1"/>
                <a:t>스몰</a:t>
              </a:r>
              <a:r>
                <a:rPr lang="ko-KR" altLang="en-US" sz="1400" dirty="0"/>
                <a:t> 프로젝트 </a:t>
              </a:r>
              <a:r>
                <a:rPr lang="en-US" altLang="ko-KR" sz="1400" dirty="0"/>
                <a:t>II</a:t>
              </a:r>
            </a:p>
            <a:p>
              <a:pPr algn="l"/>
              <a:endParaRPr lang="en-US" altLang="ko-KR" sz="1400" dirty="0"/>
            </a:p>
            <a:p>
              <a:pPr algn="l"/>
              <a:r>
                <a:rPr lang="en-US" altLang="ko-KR" sz="1400" dirty="0"/>
                <a:t>TOPIC A. </a:t>
              </a:r>
              <a:r>
                <a:rPr lang="ko-KR" altLang="en-US" sz="1400" dirty="0" err="1"/>
                <a:t>킥보드</a:t>
              </a:r>
              <a:r>
                <a:rPr lang="ko-KR" altLang="en-US" sz="1400" dirty="0"/>
                <a:t> 안전주행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서비스 </a:t>
              </a:r>
              <a:endParaRPr lang="en-US" altLang="ko-KR" sz="1400" dirty="0"/>
            </a:p>
            <a:p>
              <a:pPr algn="l"/>
              <a:r>
                <a:rPr lang="en-US" altLang="ko-KR" sz="1400" dirty="0"/>
                <a:t>TOPIC B. </a:t>
              </a:r>
              <a:r>
                <a:rPr lang="ko-KR" altLang="en-US" sz="1400" dirty="0"/>
                <a:t>지능형 </a:t>
              </a:r>
              <a:r>
                <a:rPr lang="en-US" altLang="ko-KR" sz="1400" dirty="0"/>
                <a:t>CCTV AI </a:t>
              </a:r>
              <a:r>
                <a:rPr lang="ko-KR" altLang="en-US" sz="1400" dirty="0"/>
                <a:t>서비스</a:t>
              </a:r>
              <a:endParaRPr lang="en-US" altLang="ko-KR" sz="1400" dirty="0"/>
            </a:p>
            <a:p>
              <a:pPr algn="l"/>
              <a:r>
                <a:rPr lang="en-US" altLang="ko-KR" sz="1400" dirty="0"/>
                <a:t>TOPIC C. </a:t>
              </a:r>
              <a:r>
                <a:rPr lang="ko-KR" altLang="en-US" sz="1400" dirty="0"/>
                <a:t>영상요약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서비스</a:t>
              </a:r>
              <a:endParaRPr lang="en-US" altLang="ko-KR" sz="1400" dirty="0"/>
            </a:p>
          </p:txBody>
        </p:sp>
      </p:grpSp>
      <p:sp>
        <p:nvSpPr>
          <p:cNvPr id="32" name="텍스트 개체 틀 44">
            <a:extLst>
              <a:ext uri="{FF2B5EF4-FFF2-40B4-BE49-F238E27FC236}">
                <a16:creationId xmlns:a16="http://schemas.microsoft.com/office/drawing/2014/main" id="{4C7D2057-9B55-4378-913F-A3AAC12D5D39}"/>
              </a:ext>
            </a:extLst>
          </p:cNvPr>
          <p:cNvSpPr txBox="1">
            <a:spLocks/>
          </p:cNvSpPr>
          <p:nvPr/>
        </p:nvSpPr>
        <p:spPr>
          <a:xfrm>
            <a:off x="517885" y="2588987"/>
            <a:ext cx="3631568" cy="10408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/>
              <a:t>“</a:t>
            </a:r>
            <a:r>
              <a:rPr lang="ko-KR" altLang="en-US" sz="3200" b="1" dirty="0"/>
              <a:t>핵심 내용을 클라우드에서 </a:t>
            </a:r>
            <a:endParaRPr lang="en-US" altLang="ko-KR" sz="3200" b="1" dirty="0"/>
          </a:p>
          <a:p>
            <a:pPr marL="0" indent="0">
              <a:buNone/>
            </a:pPr>
            <a:r>
              <a:rPr lang="ko-KR" altLang="en-US" sz="3200" b="1" dirty="0"/>
              <a:t>실행 </a:t>
            </a:r>
            <a:r>
              <a:rPr lang="en-US" altLang="ko-KR" sz="3200" b="1" dirty="0"/>
              <a:t>&amp; </a:t>
            </a:r>
            <a:r>
              <a:rPr lang="ko-KR" altLang="en-US" sz="3200" b="1" dirty="0"/>
              <a:t>코딩해 보고</a:t>
            </a:r>
            <a:endParaRPr lang="en-US" altLang="ko-KR" sz="3200" b="1" dirty="0"/>
          </a:p>
          <a:p>
            <a:pPr marL="0" indent="0">
              <a:buNone/>
            </a:pPr>
            <a:r>
              <a:rPr lang="en-US" altLang="ko-KR" sz="3200" b="1" dirty="0"/>
              <a:t>AI</a:t>
            </a:r>
            <a:r>
              <a:rPr lang="ko-KR" altLang="en-US" sz="3200" b="1" dirty="0"/>
              <a:t>에 대한 실전 경험을 쌓는다</a:t>
            </a:r>
            <a:r>
              <a:rPr lang="en-US" altLang="ko-KR" sz="3200" b="1" dirty="0"/>
              <a:t>!!”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EB2C55-AC2F-4A29-9901-84E05BF1EF26}"/>
              </a:ext>
            </a:extLst>
          </p:cNvPr>
          <p:cNvSpPr txBox="1"/>
          <p:nvPr/>
        </p:nvSpPr>
        <p:spPr>
          <a:xfrm>
            <a:off x="1593421" y="1913045"/>
            <a:ext cx="27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[12</a:t>
            </a:r>
            <a:r>
              <a:rPr lang="ko-KR" altLang="en-US" sz="2400" b="1" dirty="0"/>
              <a:t>일</a:t>
            </a:r>
            <a:r>
              <a:rPr lang="en-US" altLang="ko-KR" sz="2400" b="1" dirty="0"/>
              <a:t>]</a:t>
            </a:r>
            <a:endParaRPr lang="en-US" sz="2400" b="1" dirty="0"/>
          </a:p>
        </p:txBody>
      </p:sp>
      <p:sp>
        <p:nvSpPr>
          <p:cNvPr id="8" name="화살표: 오른쪽으로 구부러짐 7">
            <a:extLst>
              <a:ext uri="{FF2B5EF4-FFF2-40B4-BE49-F238E27FC236}">
                <a16:creationId xmlns:a16="http://schemas.microsoft.com/office/drawing/2014/main" id="{E3407C61-B2AF-47FC-A1E7-B5ECF515103E}"/>
              </a:ext>
            </a:extLst>
          </p:cNvPr>
          <p:cNvSpPr/>
          <p:nvPr/>
        </p:nvSpPr>
        <p:spPr>
          <a:xfrm rot="5400000">
            <a:off x="3579620" y="962552"/>
            <a:ext cx="640453" cy="11687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4780A-9EBD-49E6-9CC8-B8A349321E01}"/>
              </a:ext>
            </a:extLst>
          </p:cNvPr>
          <p:cNvSpPr txBox="1"/>
          <p:nvPr/>
        </p:nvSpPr>
        <p:spPr>
          <a:xfrm>
            <a:off x="2584279" y="1931901"/>
            <a:ext cx="154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</a:t>
            </a:r>
            <a:r>
              <a:rPr lang="en-US" altLang="ko-KR" dirty="0"/>
              <a:t> I, II</a:t>
            </a:r>
          </a:p>
          <a:p>
            <a:pPr algn="ctr"/>
            <a:r>
              <a:rPr lang="ko-KR" altLang="en-US" dirty="0"/>
              <a:t>사전지식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69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4" y="1235075"/>
            <a:ext cx="11091600" cy="1332000"/>
          </a:xfrm>
        </p:spPr>
        <p:txBody>
          <a:bodyPr rtlCol="0"/>
          <a:lstStyle/>
          <a:p>
            <a:pPr rtl="0"/>
            <a:r>
              <a:rPr lang="ko-KR" altLang="en-US" dirty="0"/>
              <a:t>그럼 이 프로젝트 </a:t>
            </a:r>
            <a:r>
              <a:rPr lang="en-US" altLang="ko-KR" dirty="0"/>
              <a:t>I, II</a:t>
            </a:r>
            <a:r>
              <a:rPr lang="ko-KR" altLang="en-US" dirty="0"/>
              <a:t>를 준비하기 위해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좀더 세분화된 내용을 </a:t>
            </a:r>
            <a:r>
              <a:rPr lang="en-US" altLang="ko-KR" dirty="0"/>
              <a:t>12</a:t>
            </a:r>
            <a:r>
              <a:rPr lang="ko-KR" altLang="en-US" dirty="0"/>
              <a:t>일 동안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실행해 보자</a:t>
            </a:r>
            <a:r>
              <a:rPr lang="en-US" altLang="ko-KR" dirty="0"/>
              <a:t>!!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13</a:t>
            </a:fld>
            <a:endParaRPr lang="ko-KR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0B6AFC84-B814-4B83-90D4-C21FE25E4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553" y="4654296"/>
            <a:ext cx="9192800" cy="1477748"/>
          </a:xfrm>
          <a:ln w="38100">
            <a:solidFill>
              <a:schemeClr val="bg1">
                <a:lumMod val="95000"/>
                <a:lumOff val="5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sz="6000" dirty="0"/>
              <a:t>“1~12</a:t>
            </a:r>
            <a:r>
              <a:rPr lang="ko-KR" altLang="en-US" sz="6000" dirty="0"/>
              <a:t>강에서 다룰 내용</a:t>
            </a:r>
            <a:r>
              <a:rPr lang="en-US" altLang="ko-KR" sz="6000" dirty="0"/>
              <a:t>!!”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64647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1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14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50" y="1794417"/>
            <a:ext cx="11090274" cy="3979625"/>
          </a:xfrm>
        </p:spPr>
        <p:txBody>
          <a:bodyPr/>
          <a:lstStyle/>
          <a:p>
            <a:r>
              <a:rPr lang="ko-KR" altLang="en-US" sz="3200" dirty="0"/>
              <a:t>강의 소개 </a:t>
            </a:r>
            <a:r>
              <a:rPr lang="en-US" altLang="ko-KR" sz="3200" dirty="0"/>
              <a:t>/ </a:t>
            </a:r>
            <a:r>
              <a:rPr lang="ko-KR" altLang="en-US" sz="3200" dirty="0"/>
              <a:t>강사 소개</a:t>
            </a:r>
            <a:endParaRPr lang="en-US" altLang="ko-KR" sz="3200" dirty="0"/>
          </a:p>
          <a:p>
            <a:r>
              <a:rPr lang="ko-KR" altLang="en-US" sz="3200" dirty="0"/>
              <a:t>수강생 자기소개 </a:t>
            </a:r>
            <a:r>
              <a:rPr lang="en-US" altLang="ko-KR" sz="3200" dirty="0"/>
              <a:t>PPT </a:t>
            </a:r>
            <a:r>
              <a:rPr lang="ko-KR" altLang="en-US" sz="3200" dirty="0"/>
              <a:t>준비</a:t>
            </a:r>
            <a:r>
              <a:rPr lang="en-US" altLang="ko-KR" sz="3200" dirty="0"/>
              <a:t>!!</a:t>
            </a:r>
          </a:p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</a:t>
            </a:r>
            <a:endParaRPr lang="en-US" altLang="ko-KR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2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15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51" y="1710527"/>
            <a:ext cx="11090274" cy="3979625"/>
          </a:xfrm>
        </p:spPr>
        <p:txBody>
          <a:bodyPr/>
          <a:lstStyle/>
          <a:p>
            <a:r>
              <a:rPr lang="ko-KR" altLang="en-US" sz="3200" dirty="0"/>
              <a:t>수강생 자기소개 </a:t>
            </a:r>
            <a:r>
              <a:rPr lang="en-US" altLang="ko-KR" sz="3200" dirty="0"/>
              <a:t>(1</a:t>
            </a:r>
            <a:r>
              <a:rPr lang="ko-KR" altLang="en-US" sz="3200" dirty="0"/>
              <a:t>분 내외</a:t>
            </a:r>
            <a:r>
              <a:rPr lang="en-US" altLang="ko-KR" sz="3200" dirty="0"/>
              <a:t>, PPT</a:t>
            </a:r>
            <a:r>
              <a:rPr lang="ko-KR" altLang="en-US" sz="3200" dirty="0"/>
              <a:t> </a:t>
            </a:r>
            <a:r>
              <a:rPr lang="en-US" altLang="ko-KR" sz="3200" dirty="0"/>
              <a:t>1~2</a:t>
            </a:r>
            <a:r>
              <a:rPr lang="ko-KR" altLang="en-US" sz="3200" dirty="0"/>
              <a:t>장</a:t>
            </a:r>
            <a:r>
              <a:rPr lang="en-US" altLang="ko-KR" sz="3200" dirty="0"/>
              <a:t>)</a:t>
            </a:r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나는 왜 이 수업을 듣는가</a:t>
            </a:r>
            <a:r>
              <a:rPr lang="en-US" altLang="ko-KR" sz="3200" dirty="0"/>
              <a:t>?</a:t>
            </a:r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나는 무엇을 하고 싶은가</a:t>
            </a:r>
            <a:r>
              <a:rPr lang="en-US" altLang="ko-KR" sz="3200" dirty="0"/>
              <a:t>?</a:t>
            </a:r>
          </a:p>
          <a:p>
            <a:pPr>
              <a:buFontTx/>
              <a:buChar char="-"/>
            </a:pPr>
            <a:r>
              <a:rPr lang="ko-KR" altLang="en-US" sz="3200" dirty="0"/>
              <a:t>나의 목표</a:t>
            </a:r>
            <a:r>
              <a:rPr lang="en-US" altLang="ko-KR" sz="3200" dirty="0"/>
              <a:t>/</a:t>
            </a:r>
            <a:r>
              <a:rPr lang="ko-KR" altLang="en-US" sz="3200" dirty="0"/>
              <a:t>꿈은 무엇인가</a:t>
            </a:r>
            <a:r>
              <a:rPr lang="en-US" altLang="ko-KR" sz="3200" dirty="0"/>
              <a:t>?</a:t>
            </a:r>
          </a:p>
          <a:p>
            <a:pPr>
              <a:buFontTx/>
              <a:buChar char="-"/>
            </a:pPr>
            <a:endParaRPr lang="en-US" altLang="ko-KR" sz="3200" dirty="0"/>
          </a:p>
          <a:p>
            <a:r>
              <a:rPr lang="ko-KR" altLang="en-US" sz="3200" dirty="0" err="1"/>
              <a:t>데이터크롤링</a:t>
            </a:r>
            <a:r>
              <a:rPr lang="ko-KR" altLang="en-US" sz="3200" dirty="0"/>
              <a:t> 실습</a:t>
            </a: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</a:t>
            </a:r>
            <a:endParaRPr lang="en-US" altLang="ko-KR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75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16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11090274" cy="3979625"/>
          </a:xfrm>
        </p:spPr>
        <p:txBody>
          <a:bodyPr/>
          <a:lstStyle/>
          <a:p>
            <a:r>
              <a:rPr lang="en-US" altLang="ko-KR" sz="3200" dirty="0"/>
              <a:t>OPEN API </a:t>
            </a:r>
            <a:r>
              <a:rPr lang="ko-KR" altLang="en-US" sz="3200" dirty="0"/>
              <a:t>실습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/>
              <a:t>BING</a:t>
            </a:r>
            <a:r>
              <a:rPr lang="ko-KR" altLang="en-US" sz="3200" dirty="0"/>
              <a:t> </a:t>
            </a:r>
            <a:r>
              <a:rPr lang="en-US" altLang="ko-KR" sz="3200" dirty="0"/>
              <a:t>OPEN API </a:t>
            </a:r>
            <a:r>
              <a:rPr lang="ko-KR" altLang="en-US" sz="3200" dirty="0"/>
              <a:t>를 사용하여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/>
              <a:t>Python</a:t>
            </a:r>
            <a:r>
              <a:rPr lang="ko-KR" altLang="en-US" sz="3200" dirty="0"/>
              <a:t>으로 이미지 검색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-</a:t>
            </a:r>
            <a:r>
              <a:rPr lang="ko-KR" altLang="en-US" sz="3200" dirty="0"/>
              <a:t> 이미지 파일 업로드 </a:t>
            </a:r>
            <a:r>
              <a:rPr lang="en-US" altLang="ko-KR" sz="3200" dirty="0"/>
              <a:t>– TEXT </a:t>
            </a:r>
            <a:r>
              <a:rPr lang="ko-KR" altLang="en-US" sz="3200" dirty="0"/>
              <a:t>리턴 </a:t>
            </a:r>
            <a:r>
              <a:rPr lang="en-US" altLang="ko-KR" sz="3200" dirty="0"/>
              <a:t>(API)</a:t>
            </a:r>
          </a:p>
          <a:p>
            <a:pPr>
              <a:buFontTx/>
              <a:buChar char="-"/>
            </a:pPr>
            <a:endParaRPr lang="en-US" altLang="ko-KR" sz="3200" dirty="0"/>
          </a:p>
          <a:p>
            <a:r>
              <a:rPr lang="ko-KR" altLang="en-US" sz="3200" dirty="0"/>
              <a:t>데이터 변환 실습</a:t>
            </a:r>
            <a:endParaRPr lang="en-US" altLang="ko-KR" sz="3200" dirty="0"/>
          </a:p>
          <a:p>
            <a:pPr marL="0" indent="0">
              <a:buNone/>
            </a:pPr>
            <a:endParaRPr lang="en-US" altLang="ko-KR" sz="3200" dirty="0"/>
          </a:p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</a:t>
            </a:r>
            <a:endParaRPr lang="en-US" altLang="ko-KR" sz="3200" dirty="0"/>
          </a:p>
          <a:p>
            <a:endParaRPr lang="en-US" sz="3200" dirty="0"/>
          </a:p>
        </p:txBody>
      </p:sp>
      <p:pic>
        <p:nvPicPr>
          <p:cNvPr id="1026" name="Picture 2" descr="Image result for bing image ssearch">
            <a:extLst>
              <a:ext uri="{FF2B5EF4-FFF2-40B4-BE49-F238E27FC236}">
                <a16:creationId xmlns:a16="http://schemas.microsoft.com/office/drawing/2014/main" id="{26E0C1D9-7D64-4D90-99F8-6D60F48C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321" y="1029688"/>
            <a:ext cx="5142528" cy="2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894211C-A181-49FD-93AA-604F4758B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16695" r="4952" b="2241"/>
          <a:stretch/>
        </p:blipFill>
        <p:spPr bwMode="auto">
          <a:xfrm>
            <a:off x="8451299" y="3334394"/>
            <a:ext cx="2995127" cy="15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16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4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17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025891" cy="3979625"/>
          </a:xfrm>
        </p:spPr>
        <p:txBody>
          <a:bodyPr/>
          <a:lstStyle/>
          <a:p>
            <a:r>
              <a:rPr lang="ko-KR" altLang="en-US" sz="3200" dirty="0"/>
              <a:t>추천 시스템 실습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ko-KR" altLang="en-US" sz="3200" dirty="0" err="1"/>
              <a:t>머신러닝은</a:t>
            </a:r>
            <a:r>
              <a:rPr lang="ko-KR" altLang="en-US" sz="3200" dirty="0"/>
              <a:t> 사용자에게 맞는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 </a:t>
            </a:r>
            <a:r>
              <a:rPr lang="ko-KR" altLang="en-US" sz="3200" dirty="0"/>
              <a:t>특정한 콘텐츠를 자동으로</a:t>
            </a:r>
            <a:br>
              <a:rPr lang="en-US" altLang="ko-KR" sz="3200" dirty="0"/>
            </a:br>
            <a:r>
              <a:rPr lang="en-US" altLang="ko-KR" sz="3200" dirty="0"/>
              <a:t> </a:t>
            </a:r>
            <a:r>
              <a:rPr lang="ko-KR" altLang="en-US" sz="3200" dirty="0"/>
              <a:t>추천하는 기능이 있다</a:t>
            </a:r>
            <a:r>
              <a:rPr lang="en-US" altLang="ko-KR" sz="3200" dirty="0"/>
              <a:t>.</a:t>
            </a:r>
          </a:p>
          <a:p>
            <a:pPr>
              <a:buFontTx/>
              <a:buChar char="-"/>
            </a:pPr>
            <a:r>
              <a:rPr lang="ko-KR" altLang="en-US" sz="3200" dirty="0"/>
              <a:t>간략한 </a:t>
            </a:r>
            <a:r>
              <a:rPr lang="en-US" altLang="ko-KR" sz="3200" dirty="0"/>
              <a:t>recommendation system </a:t>
            </a:r>
            <a:r>
              <a:rPr lang="ko-KR" altLang="en-US" sz="3200" dirty="0"/>
              <a:t>예제 실습</a:t>
            </a:r>
            <a:endParaRPr lang="en-US" altLang="ko-KR" sz="3200" dirty="0"/>
          </a:p>
          <a:p>
            <a:endParaRPr lang="en-US" sz="3200" dirty="0"/>
          </a:p>
        </p:txBody>
      </p:sp>
      <p:pic>
        <p:nvPicPr>
          <p:cNvPr id="2050" name="Picture 2" descr="Recommender System - PoolParty Semantic Suite">
            <a:extLst>
              <a:ext uri="{FF2B5EF4-FFF2-40B4-BE49-F238E27FC236}">
                <a16:creationId xmlns:a16="http://schemas.microsoft.com/office/drawing/2014/main" id="{5C67FF97-4A96-4A84-8C09-74BBB4BD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27" y="699815"/>
            <a:ext cx="5225070" cy="43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961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5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18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04" y="1305535"/>
            <a:ext cx="6185225" cy="3979625"/>
          </a:xfrm>
        </p:spPr>
        <p:txBody>
          <a:bodyPr/>
          <a:lstStyle/>
          <a:p>
            <a:r>
              <a:rPr lang="ko-KR" altLang="en-US" sz="3200" dirty="0"/>
              <a:t>인공지능은 어떻게 동작하는가</a:t>
            </a:r>
            <a:r>
              <a:rPr lang="en-US" altLang="ko-KR" sz="3200" dirty="0"/>
              <a:t>?</a:t>
            </a:r>
          </a:p>
          <a:p>
            <a:pPr marL="0" indent="0">
              <a:buNone/>
            </a:pPr>
            <a:r>
              <a:rPr lang="en-US" altLang="ko-KR" sz="3200" b="1" dirty="0"/>
              <a:t>“MULTI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LAYER PERCEPTRON”</a:t>
            </a:r>
          </a:p>
          <a:p>
            <a:pPr marL="0" indent="0">
              <a:buNone/>
            </a:pPr>
            <a:r>
              <a:rPr lang="ko-KR" altLang="en-US" sz="3200" dirty="0"/>
              <a:t>인공지능 기본단위인 </a:t>
            </a:r>
            <a:r>
              <a:rPr lang="en-US" altLang="ko-KR" sz="3200" b="1" dirty="0"/>
              <a:t>Perceptron</a:t>
            </a:r>
            <a:r>
              <a:rPr lang="en-US" altLang="ko-KR" sz="3200" dirty="0"/>
              <a:t> </a:t>
            </a:r>
            <a:r>
              <a:rPr lang="ko-KR" altLang="en-US" sz="3200" dirty="0"/>
              <a:t>을 수학적으로 살펴본다</a:t>
            </a:r>
            <a:r>
              <a:rPr lang="en-US" altLang="ko-KR" sz="3200" dirty="0"/>
              <a:t>. </a:t>
            </a:r>
          </a:p>
          <a:p>
            <a:pPr marL="0" indent="0">
              <a:buNone/>
            </a:pPr>
            <a:r>
              <a:rPr lang="en-US" altLang="ko-KR" sz="3200" dirty="0"/>
              <a:t>Perceptron</a:t>
            </a:r>
            <a:r>
              <a:rPr lang="ko-KR" altLang="en-US" sz="3200" dirty="0"/>
              <a:t>을 이해하면 대충 </a:t>
            </a:r>
            <a:r>
              <a:rPr lang="en-US" altLang="ko-KR" sz="3200" dirty="0"/>
              <a:t>Deep Learning</a:t>
            </a:r>
            <a:r>
              <a:rPr lang="ko-KR" altLang="en-US" sz="3200" dirty="0"/>
              <a:t>이나 다른 </a:t>
            </a:r>
            <a:r>
              <a:rPr lang="en-US" altLang="ko-KR" sz="3200" dirty="0"/>
              <a:t>AI </a:t>
            </a:r>
            <a:r>
              <a:rPr lang="ko-KR" altLang="en-US" sz="3200" dirty="0"/>
              <a:t>모델이 어떻게 동작하는지 이해할 수 있다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  <p:pic>
        <p:nvPicPr>
          <p:cNvPr id="2050" name="Picture 2" descr="Recommender System - PoolParty Semantic Suite">
            <a:extLst>
              <a:ext uri="{FF2B5EF4-FFF2-40B4-BE49-F238E27FC236}">
                <a16:creationId xmlns:a16="http://schemas.microsoft.com/office/drawing/2014/main" id="{5C67FF97-4A96-4A84-8C09-74BBB4BD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97" y="336804"/>
            <a:ext cx="4407925" cy="370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erceptrons: The First Neural Networks – Python Machine Learning">
            <a:extLst>
              <a:ext uri="{FF2B5EF4-FFF2-40B4-BE49-F238E27FC236}">
                <a16:creationId xmlns:a16="http://schemas.microsoft.com/office/drawing/2014/main" id="{A4D60F18-B143-4A48-8E11-7456A2B8F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16" y="4255530"/>
            <a:ext cx="4317968" cy="23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32CD35-2981-4BF9-90C5-3278856BCE93}"/>
              </a:ext>
            </a:extLst>
          </p:cNvPr>
          <p:cNvSpPr txBox="1"/>
          <p:nvPr/>
        </p:nvSpPr>
        <p:spPr>
          <a:xfrm rot="16200000">
            <a:off x="9934701" y="5090470"/>
            <a:ext cx="28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373371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6</a:t>
            </a:r>
            <a:r>
              <a:rPr lang="ko-KR" altLang="en-US" dirty="0"/>
              <a:t>강 여러 가지 </a:t>
            </a:r>
            <a:r>
              <a:rPr lang="en-US" altLang="ko-KR" dirty="0"/>
              <a:t>AI </a:t>
            </a:r>
            <a:r>
              <a:rPr lang="ko-KR" altLang="en-US" dirty="0"/>
              <a:t>모델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19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528973" cy="3979625"/>
          </a:xfrm>
        </p:spPr>
        <p:txBody>
          <a:bodyPr/>
          <a:lstStyle/>
          <a:p>
            <a:r>
              <a:rPr lang="en-US" altLang="ko-KR" sz="3200" dirty="0"/>
              <a:t>5</a:t>
            </a:r>
            <a:r>
              <a:rPr lang="ko-KR" altLang="en-US" sz="3200" dirty="0"/>
              <a:t>강에서 이해한 </a:t>
            </a:r>
            <a:r>
              <a:rPr lang="en-US" altLang="ko-KR" sz="3200" dirty="0"/>
              <a:t>PERCEPTRON</a:t>
            </a:r>
            <a:r>
              <a:rPr lang="ko-KR" altLang="en-US" sz="3200" dirty="0"/>
              <a:t>과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기본 모델인 </a:t>
            </a:r>
            <a:r>
              <a:rPr lang="en-US" altLang="ko-KR" sz="3200" dirty="0"/>
              <a:t>MLP(Multi Layer Perceptron)</a:t>
            </a:r>
            <a:r>
              <a:rPr lang="ko-KR" altLang="en-US" sz="3200" dirty="0"/>
              <a:t>을 기반으로 하여</a:t>
            </a:r>
            <a:r>
              <a:rPr lang="en-US" altLang="ko-KR" sz="3200" dirty="0"/>
              <a:t>,</a:t>
            </a:r>
          </a:p>
          <a:p>
            <a:r>
              <a:rPr lang="ko-KR" altLang="en-US" sz="3200" dirty="0"/>
              <a:t>다른 여러 변형 </a:t>
            </a:r>
            <a:r>
              <a:rPr lang="en-US" altLang="ko-KR" sz="3200" dirty="0"/>
              <a:t>AI</a:t>
            </a:r>
            <a:r>
              <a:rPr lang="ko-KR" altLang="en-US" sz="3200" dirty="0"/>
              <a:t>들에 대해 알아본다</a:t>
            </a:r>
            <a:r>
              <a:rPr lang="en-US" altLang="ko-KR" sz="3200" dirty="0"/>
              <a:t>.</a:t>
            </a:r>
          </a:p>
        </p:txBody>
      </p:sp>
      <p:pic>
        <p:nvPicPr>
          <p:cNvPr id="2050" name="Picture 2" descr="Recommender System - PoolParty Semantic Suite">
            <a:extLst>
              <a:ext uri="{FF2B5EF4-FFF2-40B4-BE49-F238E27FC236}">
                <a16:creationId xmlns:a16="http://schemas.microsoft.com/office/drawing/2014/main" id="{5C67FF97-4A96-4A84-8C09-74BBB4BD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27" y="699815"/>
            <a:ext cx="5225070" cy="43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92E4E764-2431-4635-BB18-89FCF5D635C0}"/>
              </a:ext>
            </a:extLst>
          </p:cNvPr>
          <p:cNvSpPr txBox="1">
            <a:spLocks/>
          </p:cNvSpPr>
          <p:nvPr/>
        </p:nvSpPr>
        <p:spPr>
          <a:xfrm>
            <a:off x="626836" y="4807020"/>
            <a:ext cx="11453311" cy="260264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CNN (Convolution Neural Network)</a:t>
            </a:r>
          </a:p>
          <a:p>
            <a:r>
              <a:rPr lang="en-US" sz="2800" dirty="0"/>
              <a:t>Decision Tree (</a:t>
            </a:r>
            <a:r>
              <a:rPr lang="ko-KR" altLang="en-US" sz="2800" dirty="0"/>
              <a:t>의사결정나무</a:t>
            </a:r>
            <a:r>
              <a:rPr lang="en-US" altLang="ko-KR" sz="2800" dirty="0"/>
              <a:t>), Support Vector Machine (SVM)</a:t>
            </a:r>
          </a:p>
          <a:p>
            <a:r>
              <a:rPr lang="en-US" sz="2800" dirty="0"/>
              <a:t>LSTM(Long Short Term Memory), RNN (Recursive 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227602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en-US" altLang="ko-KR" dirty="0"/>
              <a:t>CONTENTS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190" y="2778655"/>
            <a:ext cx="6233985" cy="3415519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프로젝트 </a:t>
            </a:r>
            <a:r>
              <a:rPr lang="en-US" altLang="ko-KR" dirty="0"/>
              <a:t>I, </a:t>
            </a:r>
            <a:r>
              <a:rPr lang="ko-KR" altLang="en-US" dirty="0"/>
              <a:t>프로젝트 </a:t>
            </a:r>
            <a:r>
              <a:rPr lang="en-US" altLang="ko-KR" dirty="0"/>
              <a:t>II </a:t>
            </a:r>
            <a:r>
              <a:rPr lang="ko-KR" altLang="en-US" dirty="0"/>
              <a:t>과목 개괄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altLang="ko-KR" dirty="0"/>
              <a:t>AI-X </a:t>
            </a:r>
            <a:r>
              <a:rPr lang="ko-KR" altLang="en-US" dirty="0"/>
              <a:t>융합파이프라인 </a:t>
            </a:r>
            <a:endParaRPr lang="en-US" altLang="ko-KR" dirty="0"/>
          </a:p>
          <a:p>
            <a:pPr marL="0" indent="0" rtl="0"/>
            <a:r>
              <a:rPr lang="en-US" altLang="ko-KR" dirty="0"/>
              <a:t>    </a:t>
            </a:r>
            <a:r>
              <a:rPr lang="ko-KR" altLang="en-US" dirty="0"/>
              <a:t>과목에서 수행할 것들</a:t>
            </a:r>
            <a:endParaRPr lang="en-US" altLang="ko-KR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 altLang="en-US" dirty="0"/>
              <a:t>강의 내용 개괄 </a:t>
            </a:r>
            <a:r>
              <a:rPr lang="en-US" altLang="ko-KR" dirty="0"/>
              <a:t>(1~12</a:t>
            </a:r>
            <a:r>
              <a:rPr lang="ko-KR" altLang="en-US" dirty="0"/>
              <a:t>강</a:t>
            </a:r>
            <a:r>
              <a:rPr lang="en-US" altLang="ko-KR" dirty="0"/>
              <a:t>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ko-KR" dirty="0"/>
          </a:p>
        </p:txBody>
      </p:sp>
      <p:pic>
        <p:nvPicPr>
          <p:cNvPr id="8" name="그림 개체 틀 7" descr="디지털 데이터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그림 개체 틀 9" descr="데이터 요소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그림 개체 틀 11" descr="데이터 배경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ko-KR" smtClean="0"/>
              <a:pPr/>
              <a:t>2</a:t>
            </a:fld>
            <a:endParaRPr lang="ko-KR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E8D1C29-1EDD-4B92-A2DC-7621C2EC730E}"/>
              </a:ext>
            </a:extLst>
          </p:cNvPr>
          <p:cNvSpPr txBox="1">
            <a:spLocks/>
          </p:cNvSpPr>
          <p:nvPr/>
        </p:nvSpPr>
        <p:spPr>
          <a:xfrm>
            <a:off x="4795983" y="4215070"/>
            <a:ext cx="6233985" cy="34155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강사 소개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채용박람회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맞춤형 강의를 위한 수강생 설문조사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OFFICE</a:t>
            </a:r>
            <a:r>
              <a:rPr lang="ko-KR" altLang="en-US" dirty="0"/>
              <a:t> </a:t>
            </a:r>
            <a:r>
              <a:rPr lang="en-US" altLang="ko-KR" dirty="0"/>
              <a:t>HOUR</a:t>
            </a:r>
            <a:endParaRPr 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46B24-AC32-4B3B-8B5F-A34AF2EAF160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7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20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025891" cy="3979625"/>
          </a:xfrm>
        </p:spPr>
        <p:txBody>
          <a:bodyPr/>
          <a:lstStyle/>
          <a:p>
            <a:r>
              <a:rPr lang="ko-KR" altLang="en-US" sz="3200" dirty="0"/>
              <a:t>비디오 영상을 인공지능으로 분석하기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ko-KR" altLang="en-US" sz="3200" dirty="0"/>
              <a:t>클라우드에 비디오 업로드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/>
              <a:t>AI</a:t>
            </a:r>
            <a:r>
              <a:rPr lang="ko-KR" altLang="en-US" sz="3200" dirty="0"/>
              <a:t> 실행을 통해 비디오의 요소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(</a:t>
            </a:r>
            <a:r>
              <a:rPr lang="ko-KR" altLang="en-US" sz="3200" dirty="0"/>
              <a:t>자막</a:t>
            </a:r>
            <a:r>
              <a:rPr lang="en-US" altLang="ko-KR" sz="3200" dirty="0"/>
              <a:t>, </a:t>
            </a:r>
            <a:r>
              <a:rPr lang="ko-KR" altLang="en-US" sz="3200" dirty="0"/>
              <a:t>인물</a:t>
            </a:r>
            <a:r>
              <a:rPr lang="en-US" altLang="ko-KR" sz="3200" dirty="0"/>
              <a:t>, </a:t>
            </a:r>
            <a:r>
              <a:rPr lang="ko-KR" altLang="en-US" sz="3200" dirty="0"/>
              <a:t>객체</a:t>
            </a:r>
            <a:r>
              <a:rPr lang="en-US" altLang="ko-KR" sz="3200" dirty="0"/>
              <a:t>, </a:t>
            </a:r>
            <a:r>
              <a:rPr lang="ko-KR" altLang="en-US" sz="3200" dirty="0"/>
              <a:t>텍스트 등</a:t>
            </a:r>
            <a:r>
              <a:rPr lang="en-US" altLang="ko-KR" sz="3200" dirty="0"/>
              <a:t>..)</a:t>
            </a:r>
          </a:p>
          <a:p>
            <a:pPr marL="0" indent="0">
              <a:buNone/>
            </a:pPr>
            <a:r>
              <a:rPr lang="ko-KR" altLang="en-US" sz="3200" dirty="0"/>
              <a:t>을 </a:t>
            </a:r>
            <a:r>
              <a:rPr lang="en-US" altLang="ko-KR" sz="3200" dirty="0"/>
              <a:t>TEXT</a:t>
            </a:r>
            <a:r>
              <a:rPr lang="ko-KR" altLang="en-US" sz="3200" dirty="0"/>
              <a:t>로 </a:t>
            </a:r>
            <a:r>
              <a:rPr lang="ko-KR" altLang="en-US" sz="3200" dirty="0" err="1"/>
              <a:t>리턴받는다</a:t>
            </a:r>
            <a:r>
              <a:rPr lang="en-US" altLang="ko-KR" sz="3200" dirty="0"/>
              <a:t>.</a:t>
            </a:r>
          </a:p>
          <a:p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D9690C-783C-448B-8A74-3836C0065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38859" y="800026"/>
            <a:ext cx="3199002" cy="1799439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73962B41-1EB6-44FC-9FEF-3590FF79552F}"/>
              </a:ext>
            </a:extLst>
          </p:cNvPr>
          <p:cNvSpPr txBox="1">
            <a:spLocks/>
          </p:cNvSpPr>
          <p:nvPr/>
        </p:nvSpPr>
        <p:spPr>
          <a:xfrm>
            <a:off x="6548755" y="226184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INPUT: </a:t>
            </a:r>
            <a:r>
              <a:rPr lang="ko-KR" altLang="en-US" sz="3200" dirty="0"/>
              <a:t>비디오 업로드</a:t>
            </a:r>
            <a:endParaRPr lang="en-US" sz="3200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8D57D3FA-CCA2-4641-BBA0-99647A462532}"/>
              </a:ext>
            </a:extLst>
          </p:cNvPr>
          <p:cNvSpPr txBox="1">
            <a:spLocks/>
          </p:cNvSpPr>
          <p:nvPr/>
        </p:nvSpPr>
        <p:spPr>
          <a:xfrm>
            <a:off x="6548754" y="4384533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OUTPUT:      </a:t>
            </a:r>
            <a:r>
              <a:rPr lang="ko-KR" altLang="en-US" sz="3200" dirty="0"/>
              <a:t>분석 </a:t>
            </a:r>
            <a:r>
              <a:rPr lang="en-US" altLang="ko-KR" sz="3200" dirty="0"/>
              <a:t>TEXT</a:t>
            </a:r>
          </a:p>
          <a:p>
            <a:pPr marL="0" indent="0">
              <a:buNone/>
            </a:pPr>
            <a:r>
              <a:rPr lang="ko-KR" altLang="en-US" sz="3200" dirty="0"/>
              <a:t> </a:t>
            </a:r>
            <a:r>
              <a:rPr lang="en-US" altLang="ko-KR" sz="3200" dirty="0"/>
              <a:t>[‘</a:t>
            </a:r>
            <a:r>
              <a:rPr lang="ko-KR" altLang="en-US" sz="3200" dirty="0"/>
              <a:t>이종원</a:t>
            </a:r>
            <a:r>
              <a:rPr lang="en-US" altLang="ko-KR" sz="3200" dirty="0"/>
              <a:t>‘,’</a:t>
            </a:r>
            <a:r>
              <a:rPr lang="ko-KR" altLang="en-US" sz="3200" dirty="0"/>
              <a:t>사과</a:t>
            </a:r>
            <a:r>
              <a:rPr lang="en-US" altLang="ko-KR" sz="3200" dirty="0"/>
              <a:t>‘,’</a:t>
            </a:r>
            <a:r>
              <a:rPr lang="ko-KR" altLang="en-US" sz="3200" dirty="0"/>
              <a:t>한화</a:t>
            </a:r>
            <a:r>
              <a:rPr lang="en-US" altLang="ko-KR" sz="3200" dirty="0"/>
              <a:t>’,’</a:t>
            </a:r>
            <a:r>
              <a:rPr lang="ko-KR" altLang="en-US" sz="3200" dirty="0"/>
              <a:t>문재인</a:t>
            </a:r>
            <a:r>
              <a:rPr lang="en-US" altLang="ko-KR" sz="3200" dirty="0"/>
              <a:t>‘]</a:t>
            </a:r>
          </a:p>
          <a:p>
            <a:endParaRPr lang="en-US" sz="3200" dirty="0"/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B10D5C41-0E08-474F-9B8C-58D58334B509}"/>
              </a:ext>
            </a:extLst>
          </p:cNvPr>
          <p:cNvSpPr txBox="1">
            <a:spLocks/>
          </p:cNvSpPr>
          <p:nvPr/>
        </p:nvSpPr>
        <p:spPr>
          <a:xfrm>
            <a:off x="9634387" y="2986913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Cloud Video </a:t>
            </a:r>
            <a:br>
              <a:rPr lang="en-US" altLang="ko-KR" sz="3200" dirty="0"/>
            </a:br>
            <a:r>
              <a:rPr lang="en-US" altLang="ko-KR" sz="3200" dirty="0"/>
              <a:t>Analysis</a:t>
            </a:r>
          </a:p>
          <a:p>
            <a:endParaRPr lang="en-US" sz="32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C311F34-117F-4EFE-A5DD-68DCEFA04BC5}"/>
              </a:ext>
            </a:extLst>
          </p:cNvPr>
          <p:cNvCxnSpPr>
            <a:cxnSpLocks/>
          </p:cNvCxnSpPr>
          <p:nvPr/>
        </p:nvCxnSpPr>
        <p:spPr>
          <a:xfrm rot="5400000">
            <a:off x="7940180" y="3779241"/>
            <a:ext cx="2281806" cy="125835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643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8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21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025891" cy="3979625"/>
          </a:xfrm>
        </p:spPr>
        <p:txBody>
          <a:bodyPr/>
          <a:lstStyle/>
          <a:p>
            <a:r>
              <a:rPr lang="ko-KR" altLang="en-US" sz="3200" dirty="0"/>
              <a:t>비디오 영상을 인공지능으로 분석하기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ko-KR" altLang="en-US" sz="3200" dirty="0"/>
              <a:t>클라우드에 비디오 업로드</a:t>
            </a:r>
            <a:endParaRPr lang="en-US" altLang="ko-KR" sz="3200" dirty="0"/>
          </a:p>
          <a:p>
            <a:pPr>
              <a:buFontTx/>
              <a:buChar char="-"/>
            </a:pPr>
            <a:r>
              <a:rPr lang="en-US" altLang="ko-KR" sz="3200" dirty="0"/>
              <a:t>AI</a:t>
            </a:r>
            <a:r>
              <a:rPr lang="ko-KR" altLang="en-US" sz="3200" dirty="0"/>
              <a:t> 실행을 통해 비디오의 요소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(</a:t>
            </a:r>
            <a:r>
              <a:rPr lang="ko-KR" altLang="en-US" sz="3200" dirty="0"/>
              <a:t>자막</a:t>
            </a:r>
            <a:r>
              <a:rPr lang="en-US" altLang="ko-KR" sz="3200" dirty="0"/>
              <a:t>, </a:t>
            </a:r>
            <a:r>
              <a:rPr lang="ko-KR" altLang="en-US" sz="3200" dirty="0"/>
              <a:t>인물</a:t>
            </a:r>
            <a:r>
              <a:rPr lang="en-US" altLang="ko-KR" sz="3200" dirty="0"/>
              <a:t>, </a:t>
            </a:r>
            <a:r>
              <a:rPr lang="ko-KR" altLang="en-US" sz="3200" dirty="0"/>
              <a:t>객체</a:t>
            </a:r>
            <a:r>
              <a:rPr lang="en-US" altLang="ko-KR" sz="3200" dirty="0"/>
              <a:t>, </a:t>
            </a:r>
            <a:r>
              <a:rPr lang="ko-KR" altLang="en-US" sz="3200" dirty="0"/>
              <a:t>텍스트 등</a:t>
            </a:r>
            <a:r>
              <a:rPr lang="en-US" altLang="ko-KR" sz="3200" dirty="0"/>
              <a:t>..)</a:t>
            </a:r>
          </a:p>
          <a:p>
            <a:pPr marL="0" indent="0">
              <a:buNone/>
            </a:pPr>
            <a:r>
              <a:rPr lang="ko-KR" altLang="en-US" sz="3200" dirty="0"/>
              <a:t>을 </a:t>
            </a:r>
            <a:r>
              <a:rPr lang="en-US" altLang="ko-KR" sz="3200" dirty="0"/>
              <a:t>TEXT</a:t>
            </a:r>
            <a:r>
              <a:rPr lang="ko-KR" altLang="en-US" sz="3200" dirty="0"/>
              <a:t>로 </a:t>
            </a:r>
            <a:r>
              <a:rPr lang="ko-KR" altLang="en-US" sz="3200" dirty="0" err="1"/>
              <a:t>리턴받는다</a:t>
            </a:r>
            <a:r>
              <a:rPr lang="en-US" altLang="ko-KR" sz="3200" dirty="0"/>
              <a:t>.</a:t>
            </a:r>
          </a:p>
          <a:p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D9690C-783C-448B-8A74-3836C0065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8138859" y="800026"/>
            <a:ext cx="3199002" cy="1799439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73962B41-1EB6-44FC-9FEF-3590FF79552F}"/>
              </a:ext>
            </a:extLst>
          </p:cNvPr>
          <p:cNvSpPr txBox="1">
            <a:spLocks/>
          </p:cNvSpPr>
          <p:nvPr/>
        </p:nvSpPr>
        <p:spPr>
          <a:xfrm>
            <a:off x="6548755" y="226184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INPUT: </a:t>
            </a:r>
            <a:r>
              <a:rPr lang="ko-KR" altLang="en-US" sz="3200" dirty="0"/>
              <a:t>비디오 업로드</a:t>
            </a:r>
            <a:endParaRPr lang="en-US" sz="3200" dirty="0"/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8D57D3FA-CCA2-4641-BBA0-99647A462532}"/>
              </a:ext>
            </a:extLst>
          </p:cNvPr>
          <p:cNvSpPr txBox="1">
            <a:spLocks/>
          </p:cNvSpPr>
          <p:nvPr/>
        </p:nvSpPr>
        <p:spPr>
          <a:xfrm>
            <a:off x="6548754" y="4384533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OUTPUT:      </a:t>
            </a:r>
            <a:r>
              <a:rPr lang="ko-KR" altLang="en-US" sz="3200" dirty="0"/>
              <a:t>분석 </a:t>
            </a:r>
            <a:r>
              <a:rPr lang="en-US" altLang="ko-KR" sz="3200" dirty="0"/>
              <a:t>TEXT</a:t>
            </a:r>
          </a:p>
          <a:p>
            <a:pPr marL="0" indent="0">
              <a:buNone/>
            </a:pPr>
            <a:r>
              <a:rPr lang="ko-KR" altLang="en-US" sz="3200" dirty="0"/>
              <a:t> </a:t>
            </a:r>
            <a:r>
              <a:rPr lang="en-US" altLang="ko-KR" sz="3200" dirty="0"/>
              <a:t>[‘</a:t>
            </a:r>
            <a:r>
              <a:rPr lang="ko-KR" altLang="en-US" sz="3200" dirty="0"/>
              <a:t>이종원</a:t>
            </a:r>
            <a:r>
              <a:rPr lang="en-US" altLang="ko-KR" sz="3200" dirty="0"/>
              <a:t>‘,’</a:t>
            </a:r>
            <a:r>
              <a:rPr lang="ko-KR" altLang="en-US" sz="3200" dirty="0"/>
              <a:t>사과</a:t>
            </a:r>
            <a:r>
              <a:rPr lang="en-US" altLang="ko-KR" sz="3200" dirty="0"/>
              <a:t>‘,’</a:t>
            </a:r>
            <a:r>
              <a:rPr lang="ko-KR" altLang="en-US" sz="3200" dirty="0"/>
              <a:t>한화</a:t>
            </a:r>
            <a:r>
              <a:rPr lang="en-US" altLang="ko-KR" sz="3200" dirty="0"/>
              <a:t>’,’</a:t>
            </a:r>
            <a:r>
              <a:rPr lang="ko-KR" altLang="en-US" sz="3200" dirty="0"/>
              <a:t>문재인</a:t>
            </a:r>
            <a:r>
              <a:rPr lang="en-US" altLang="ko-KR" sz="3200" dirty="0"/>
              <a:t>‘]</a:t>
            </a:r>
          </a:p>
          <a:p>
            <a:endParaRPr lang="en-US" sz="3200" dirty="0"/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B10D5C41-0E08-474F-9B8C-58D58334B509}"/>
              </a:ext>
            </a:extLst>
          </p:cNvPr>
          <p:cNvSpPr txBox="1">
            <a:spLocks/>
          </p:cNvSpPr>
          <p:nvPr/>
        </p:nvSpPr>
        <p:spPr>
          <a:xfrm>
            <a:off x="9634387" y="2986913"/>
            <a:ext cx="6025891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Cloud Video </a:t>
            </a:r>
            <a:br>
              <a:rPr lang="en-US" altLang="ko-KR" sz="3200" dirty="0"/>
            </a:br>
            <a:r>
              <a:rPr lang="en-US" altLang="ko-KR" sz="3200" dirty="0"/>
              <a:t>Analysis</a:t>
            </a:r>
          </a:p>
          <a:p>
            <a:endParaRPr lang="en-US" sz="32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C311F34-117F-4EFE-A5DD-68DCEFA04BC5}"/>
              </a:ext>
            </a:extLst>
          </p:cNvPr>
          <p:cNvCxnSpPr>
            <a:cxnSpLocks/>
          </p:cNvCxnSpPr>
          <p:nvPr/>
        </p:nvCxnSpPr>
        <p:spPr>
          <a:xfrm rot="5400000">
            <a:off x="7940180" y="3779241"/>
            <a:ext cx="2281806" cy="125835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19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9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49" y="1699745"/>
            <a:ext cx="6025891" cy="3979625"/>
          </a:xfrm>
        </p:spPr>
        <p:txBody>
          <a:bodyPr/>
          <a:lstStyle/>
          <a:p>
            <a:r>
              <a:rPr lang="en-US" altLang="ko-KR" sz="3200" dirty="0"/>
              <a:t>Food Recommendation System</a:t>
            </a:r>
          </a:p>
          <a:p>
            <a:pPr marL="0" indent="0">
              <a:buNone/>
            </a:pPr>
            <a:r>
              <a:rPr lang="en-US" altLang="ko-KR" sz="3200" dirty="0"/>
              <a:t>- 4</a:t>
            </a:r>
            <a:r>
              <a:rPr lang="ko-KR" altLang="en-US" sz="3200" dirty="0"/>
              <a:t>강에서 실습했던 </a:t>
            </a:r>
            <a:r>
              <a:rPr lang="en-US" altLang="ko-KR" sz="3200" dirty="0"/>
              <a:t>‘</a:t>
            </a:r>
            <a:r>
              <a:rPr lang="ko-KR" altLang="en-US" sz="3200" dirty="0"/>
              <a:t>추천 시스템</a:t>
            </a:r>
            <a:r>
              <a:rPr lang="en-US" altLang="ko-KR" sz="3200" dirty="0"/>
              <a:t>’</a:t>
            </a:r>
            <a:r>
              <a:rPr lang="ko-KR" altLang="en-US" sz="3200" dirty="0"/>
              <a:t>을 기반으로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영양소 분석 추천 시스템 예제를 실행해 본다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244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10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23</a:t>
            </a:fld>
            <a:endParaRPr lang="ko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FF4898-9304-4E62-9561-16A2B0BD8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36" y="1564477"/>
            <a:ext cx="6025891" cy="3979625"/>
          </a:xfrm>
        </p:spPr>
        <p:txBody>
          <a:bodyPr/>
          <a:lstStyle/>
          <a:p>
            <a:r>
              <a:rPr lang="ko-KR" altLang="en-US" sz="3200" dirty="0"/>
              <a:t>데이터 </a:t>
            </a:r>
            <a:r>
              <a:rPr lang="en-US" altLang="ko-KR" sz="3200" dirty="0"/>
              <a:t>3</a:t>
            </a:r>
            <a:r>
              <a:rPr lang="ko-KR" altLang="en-US" sz="3200" dirty="0"/>
              <a:t>법 및 데이터 소유권</a:t>
            </a:r>
            <a:endParaRPr lang="en-US" altLang="ko-KR" sz="3200" dirty="0"/>
          </a:p>
          <a:p>
            <a:r>
              <a:rPr lang="ko-KR" altLang="en-US" sz="3200" dirty="0"/>
              <a:t>개인정보보호 </a:t>
            </a:r>
            <a:r>
              <a:rPr lang="en-US" altLang="ko-KR" sz="3200" dirty="0"/>
              <a:t>(Privacy Policy Protection)</a:t>
            </a:r>
          </a:p>
          <a:p>
            <a:r>
              <a:rPr lang="en-US" altLang="ko-KR" sz="3200" dirty="0"/>
              <a:t>GDPR </a:t>
            </a:r>
          </a:p>
          <a:p>
            <a:pPr marL="0" indent="0">
              <a:buNone/>
            </a:pPr>
            <a:r>
              <a:rPr lang="en-US" altLang="ko-KR" sz="3200" dirty="0"/>
              <a:t>(</a:t>
            </a:r>
            <a:r>
              <a:rPr lang="ko-KR" altLang="en-US" sz="3200" dirty="0"/>
              <a:t>국제 데이터 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보호 규정</a:t>
            </a:r>
            <a:r>
              <a:rPr lang="en-US" altLang="ko-KR" sz="3200" dirty="0"/>
              <a:t>)</a:t>
            </a:r>
          </a:p>
          <a:p>
            <a:pPr marL="0" indent="0">
              <a:buNone/>
            </a:pPr>
            <a:r>
              <a:rPr lang="en-US" altLang="ko-KR" sz="2400" b="1" dirty="0"/>
              <a:t>* </a:t>
            </a:r>
            <a:r>
              <a:rPr lang="ko-KR" altLang="en-US" sz="2400" b="1" dirty="0"/>
              <a:t>외부강사 초청</a:t>
            </a:r>
            <a:endParaRPr lang="en-US" sz="2400" b="1" dirty="0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E41EC074-585E-4A59-949C-FEAD4D3268CA}"/>
              </a:ext>
            </a:extLst>
          </p:cNvPr>
          <p:cNvSpPr txBox="1">
            <a:spLocks/>
          </p:cNvSpPr>
          <p:nvPr/>
        </p:nvSpPr>
        <p:spPr>
          <a:xfrm>
            <a:off x="6694649" y="549275"/>
            <a:ext cx="5023787" cy="53047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데이터는 어디에나 있지만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주인이 있는 경우</a:t>
            </a:r>
            <a:r>
              <a:rPr lang="en-US" altLang="ko-KR" sz="3200" dirty="0"/>
              <a:t>,</a:t>
            </a:r>
          </a:p>
          <a:p>
            <a:pPr marL="0" indent="0">
              <a:buNone/>
            </a:pPr>
            <a:r>
              <a:rPr lang="en-US" altLang="ko-KR" sz="3200" dirty="0"/>
              <a:t>- </a:t>
            </a:r>
            <a:r>
              <a:rPr lang="ko-KR" altLang="en-US" sz="3200" dirty="0"/>
              <a:t>기업의 소유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- ‘</a:t>
            </a:r>
            <a:r>
              <a:rPr lang="ko-KR" altLang="en-US" sz="3200" dirty="0"/>
              <a:t>자기도 모르게 데이터를 절도하는 경우</a:t>
            </a:r>
            <a:r>
              <a:rPr lang="en-US" altLang="ko-KR" sz="3200" dirty="0"/>
              <a:t>’</a:t>
            </a:r>
            <a:r>
              <a:rPr lang="ko-KR" altLang="en-US" sz="3200" dirty="0"/>
              <a:t>가 종종 발생한다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데이터 엔지니어로서</a:t>
            </a:r>
            <a:r>
              <a:rPr lang="en-US" altLang="ko-KR" sz="3200" dirty="0"/>
              <a:t>, </a:t>
            </a:r>
            <a:r>
              <a:rPr lang="ko-KR" altLang="en-US" sz="3200" dirty="0"/>
              <a:t>이에 대한 규정을 철저히 숙지할 필요가 있다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  <p:pic>
        <p:nvPicPr>
          <p:cNvPr id="4098" name="Picture 2" descr="美 정부기관 IT 보안담당자 90% “데이터 보호 취약”">
            <a:extLst>
              <a:ext uri="{FF2B5EF4-FFF2-40B4-BE49-F238E27FC236}">
                <a16:creationId xmlns:a16="http://schemas.microsoft.com/office/drawing/2014/main" id="{40BA9091-624C-4768-A6DA-5AB59686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37" y="3201657"/>
            <a:ext cx="3126896" cy="343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55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11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24</a:t>
            </a:fld>
            <a:endParaRPr lang="ko-KR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E41EC074-585E-4A59-949C-FEAD4D3268CA}"/>
              </a:ext>
            </a:extLst>
          </p:cNvPr>
          <p:cNvSpPr txBox="1">
            <a:spLocks/>
          </p:cNvSpPr>
          <p:nvPr/>
        </p:nvSpPr>
        <p:spPr>
          <a:xfrm>
            <a:off x="549539" y="1385494"/>
            <a:ext cx="6899886" cy="53047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/>
              <a:t>Text Analysis – AI</a:t>
            </a:r>
            <a:r>
              <a:rPr lang="ko-KR" altLang="en-US" sz="3200" dirty="0"/>
              <a:t>를 이용한 텍스트 문장 분석</a:t>
            </a:r>
            <a:endParaRPr lang="en-US" altLang="ko-KR" sz="3200" dirty="0"/>
          </a:p>
          <a:p>
            <a:r>
              <a:rPr lang="ko-KR" altLang="en-US" sz="3200" dirty="0"/>
              <a:t>간단한 텍스트를 기존에 존재하는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텍스트 분석 모델에 투입</a:t>
            </a:r>
            <a:endParaRPr lang="en-US" altLang="ko-KR" sz="3200" dirty="0"/>
          </a:p>
          <a:p>
            <a:r>
              <a:rPr lang="ko-KR" altLang="en-US" sz="3200" dirty="0"/>
              <a:t>실행결과를 도출해 본다</a:t>
            </a:r>
            <a:r>
              <a:rPr lang="en-US" altLang="ko-K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477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12</a:t>
            </a:r>
            <a:r>
              <a:rPr lang="ko-KR" altLang="en-US" dirty="0"/>
              <a:t>강</a:t>
            </a:r>
            <a:endParaRPr lang="ko-KR" dirty="0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15" name="바닥글 개체 틀 14">
            <a:extLst>
              <a:ext uri="{FF2B5EF4-FFF2-40B4-BE49-F238E27FC236}">
                <a16:creationId xmlns:a16="http://schemas.microsoft.com/office/drawing/2014/main" id="{CD05A243-8080-4F6D-8538-65CDDF89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25</a:t>
            </a:fld>
            <a:endParaRPr lang="ko-KR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E41EC074-585E-4A59-949C-FEAD4D3268CA}"/>
              </a:ext>
            </a:extLst>
          </p:cNvPr>
          <p:cNvSpPr txBox="1">
            <a:spLocks/>
          </p:cNvSpPr>
          <p:nvPr/>
        </p:nvSpPr>
        <p:spPr>
          <a:xfrm>
            <a:off x="734097" y="1541862"/>
            <a:ext cx="6899886" cy="53047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과제 제출 및 종강 </a:t>
            </a:r>
            <a:r>
              <a:rPr lang="en-US" altLang="ko-KR" sz="3200" dirty="0"/>
              <a:t>(8/23 </a:t>
            </a:r>
            <a:r>
              <a:rPr lang="ko-KR" altLang="en-US" sz="3200" dirty="0"/>
              <a:t>수요일</a:t>
            </a:r>
            <a:r>
              <a:rPr lang="en-US" altLang="ko-KR" sz="3200" dirty="0"/>
              <a:t>)</a:t>
            </a:r>
          </a:p>
          <a:p>
            <a:r>
              <a:rPr lang="ko-KR" altLang="en-US" sz="3200" dirty="0"/>
              <a:t>강의 평가</a:t>
            </a:r>
            <a:endParaRPr lang="en-US" altLang="ko-KR" sz="3200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5A2062A-3BC7-4C8D-A4FA-3E2539D97CAC}"/>
              </a:ext>
            </a:extLst>
          </p:cNvPr>
          <p:cNvSpPr txBox="1">
            <a:spLocks/>
          </p:cNvSpPr>
          <p:nvPr/>
        </p:nvSpPr>
        <p:spPr>
          <a:xfrm>
            <a:off x="734097" y="4008718"/>
            <a:ext cx="6899886" cy="53047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88151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43" y="-826010"/>
            <a:ext cx="2808286" cy="1652019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3600" dirty="0"/>
              <a:t>강사 소개</a:t>
            </a:r>
            <a:endParaRPr lang="ko-KR" sz="3600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428385" y="196900"/>
            <a:ext cx="3056051" cy="3929573"/>
          </a:xfrm>
        </p:spPr>
      </p:pic>
      <p:sp>
        <p:nvSpPr>
          <p:cNvPr id="19" name="날짜 개체 틀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9432" y="1054765"/>
            <a:ext cx="5925708" cy="5332438"/>
          </a:xfrm>
        </p:spPr>
        <p:txBody>
          <a:bodyPr rtlCol="0"/>
          <a:lstStyle/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대학 졸업 후 대기업에서 직장생활을 하며 </a:t>
            </a:r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지루하고 하기 싫은 일을 하며 밥벌이를 하다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‘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인생에서 나 자신이 원하는 재미있는 것을 </a:t>
            </a:r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해 보고 싶다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＇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고 생각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런던 유학길에 올라 </a:t>
            </a:r>
            <a:r>
              <a:rPr lang="ko-KR" altLang="en-US" sz="2000" dirty="0" err="1">
                <a:solidFill>
                  <a:schemeClr val="tx1">
                    <a:lumMod val="85000"/>
                    <a:alpha val="80000"/>
                  </a:schemeClr>
                </a:solidFill>
              </a:rPr>
              <a:t>데이터사이언스를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 배웠습니다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. (2016)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이후 귀국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인공지능 회사 및 </a:t>
            </a:r>
            <a:r>
              <a:rPr lang="ko-KR" altLang="en-US" sz="2000" dirty="0" err="1">
                <a:solidFill>
                  <a:schemeClr val="tx1">
                    <a:lumMod val="85000"/>
                    <a:alpha val="80000"/>
                  </a:schemeClr>
                </a:solidFill>
              </a:rPr>
              <a:t>한국방송광고진흥공사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 등에서 기획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컨설팅 업무를 수행하였습니다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.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저는 강사로서 수강생 여러분들의 직무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적성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진로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재미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흥미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하고자 하는 것에 깊은 관심이 있으며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,</a:t>
            </a:r>
          </a:p>
          <a:p>
            <a:pPr rtl="0"/>
            <a:endParaRPr lang="en-US" altLang="ko-KR" sz="2000" dirty="0">
              <a:solidFill>
                <a:schemeClr val="tx1">
                  <a:lumMod val="85000"/>
                  <a:alpha val="80000"/>
                </a:schemeClr>
              </a:solidFill>
            </a:endParaRPr>
          </a:p>
          <a:p>
            <a:pPr rtl="0"/>
            <a:r>
              <a:rPr lang="ko-KR" altLang="en-US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여러분들이 자신의 내적 진로를 찾아 커리어로 성취하시기를 기원합니다</a:t>
            </a:r>
            <a:r>
              <a:rPr lang="en-US" altLang="ko-KR" sz="2000" dirty="0">
                <a:solidFill>
                  <a:schemeClr val="tx1">
                    <a:lumMod val="85000"/>
                    <a:alpha val="80000"/>
                  </a:schemeClr>
                </a:solidFill>
              </a:rPr>
              <a:t>.</a:t>
            </a:r>
          </a:p>
          <a:p>
            <a:pPr rtl="0"/>
            <a:endParaRPr lang="ko-KR" sz="1200" dirty="0">
              <a:solidFill>
                <a:schemeClr val="tx1">
                  <a:lumMod val="85000"/>
                  <a:alpha val="80000"/>
                </a:schemeClr>
              </a:solidFill>
            </a:endParaRPr>
          </a:p>
        </p:txBody>
      </p:sp>
      <p:sp>
        <p:nvSpPr>
          <p:cNvPr id="20" name="바닥글 개체 틀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26</a:t>
            </a:fld>
            <a:endParaRPr lang="ko-KR"/>
          </a:p>
        </p:txBody>
      </p:sp>
      <p:sp>
        <p:nvSpPr>
          <p:cNvPr id="8" name="제목 13">
            <a:extLst>
              <a:ext uri="{FF2B5EF4-FFF2-40B4-BE49-F238E27FC236}">
                <a16:creationId xmlns:a16="http://schemas.microsoft.com/office/drawing/2014/main" id="{E328F186-7A9C-4C26-8737-FDA8684439FB}"/>
              </a:ext>
            </a:extLst>
          </p:cNvPr>
          <p:cNvSpPr txBox="1">
            <a:spLocks/>
          </p:cNvSpPr>
          <p:nvPr/>
        </p:nvSpPr>
        <p:spPr>
          <a:xfrm>
            <a:off x="10451277" y="-350824"/>
            <a:ext cx="2808286" cy="165201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정 재 민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43107" y="4211516"/>
            <a:ext cx="3962414" cy="2449584"/>
          </a:xfrm>
        </p:spPr>
        <p:txBody>
          <a:bodyPr rtlCol="0"/>
          <a:lstStyle/>
          <a:p>
            <a:pPr rtl="0"/>
            <a:r>
              <a:rPr lang="ko-KR" altLang="en-US" sz="1800" b="1" dirty="0" err="1"/>
              <a:t>소베텍</a:t>
            </a:r>
            <a:r>
              <a:rPr lang="ko-KR" altLang="en-US" sz="1800" b="1" dirty="0"/>
              <a:t>㈜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산업은행 외부 컨설턴트</a:t>
            </a:r>
            <a:endParaRPr lang="en-US" altLang="ko-KR" sz="1800" b="1" dirty="0"/>
          </a:p>
          <a:p>
            <a:pPr rtl="0"/>
            <a:r>
              <a:rPr lang="ko-KR" altLang="en-US" sz="1800" b="1" dirty="0" err="1"/>
              <a:t>마인즈랩</a:t>
            </a:r>
            <a:r>
              <a:rPr lang="ko-KR" altLang="en-US" sz="1800" b="1" dirty="0"/>
              <a:t>㈜ 컨설턴트</a:t>
            </a:r>
            <a:endParaRPr lang="en-US" altLang="ko-KR" sz="1800" b="1" dirty="0"/>
          </a:p>
          <a:p>
            <a:pPr rtl="0"/>
            <a:r>
              <a:rPr lang="ko-KR" altLang="en-US" sz="1800" b="1" dirty="0" err="1"/>
              <a:t>런던대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데이터사이언스</a:t>
            </a:r>
            <a:r>
              <a:rPr lang="ko-KR" altLang="en-US" sz="1800" b="1" dirty="0"/>
              <a:t> 석사</a:t>
            </a:r>
            <a:endParaRPr lang="en-US" altLang="ko-KR" sz="1800" b="1" dirty="0"/>
          </a:p>
          <a:p>
            <a:pPr rtl="0"/>
            <a:r>
              <a:rPr lang="ko-KR" altLang="en-US" sz="1800" b="1" dirty="0"/>
              <a:t>서울대학교 재료공학부 학사</a:t>
            </a:r>
            <a:endParaRPr lang="en-US" altLang="ko-KR" sz="1800" b="1" dirty="0"/>
          </a:p>
          <a:p>
            <a:pPr rtl="0"/>
            <a:endParaRPr lang="ko-KR" b="1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OFFICE</a:t>
            </a:r>
            <a:r>
              <a:rPr lang="ko-KR" altLang="en-US" dirty="0"/>
              <a:t> </a:t>
            </a:r>
            <a:r>
              <a:rPr lang="en-US" altLang="ko-KR" dirty="0"/>
              <a:t>HOUR</a:t>
            </a:r>
            <a:endParaRPr lang="ko-KR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310" y="1473145"/>
            <a:ext cx="5429114" cy="3515555"/>
          </a:xfrm>
        </p:spPr>
        <p:txBody>
          <a:bodyPr rtlCol="0"/>
          <a:lstStyle/>
          <a:p>
            <a:pPr rtl="0"/>
            <a:r>
              <a:rPr lang="ko-KR" altLang="en-US" dirty="0"/>
              <a:t>매주 목요일 </a:t>
            </a:r>
            <a:r>
              <a:rPr lang="en-US" altLang="ko-KR" dirty="0"/>
              <a:t>3:00 – 5:00 PM</a:t>
            </a:r>
            <a:r>
              <a:rPr lang="ko-KR" altLang="en-US" dirty="0"/>
              <a:t> 은</a:t>
            </a:r>
            <a:endParaRPr lang="en-US" altLang="ko-KR" dirty="0"/>
          </a:p>
          <a:p>
            <a:pPr marL="0" indent="0" rtl="0">
              <a:buNone/>
            </a:pPr>
            <a:r>
              <a:rPr lang="en-US" altLang="ko-KR" dirty="0"/>
              <a:t>  </a:t>
            </a:r>
            <a:r>
              <a:rPr lang="ko-KR" altLang="en-US" dirty="0"/>
              <a:t>강사와 만날 수 있는 </a:t>
            </a:r>
            <a:r>
              <a:rPr lang="en-US" altLang="ko-KR" dirty="0"/>
              <a:t>OFFICE HOUR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/>
              <a:t>수업내용</a:t>
            </a:r>
            <a:r>
              <a:rPr lang="en-US" altLang="ko-KR" dirty="0"/>
              <a:t>, </a:t>
            </a:r>
            <a:r>
              <a:rPr lang="ko-KR" altLang="en-US" dirty="0"/>
              <a:t>진로적성</a:t>
            </a:r>
            <a:r>
              <a:rPr lang="en-US" altLang="ko-KR" dirty="0"/>
              <a:t>, </a:t>
            </a:r>
            <a:r>
              <a:rPr lang="ko-KR" altLang="en-US" dirty="0"/>
              <a:t>흥미</a:t>
            </a:r>
            <a:r>
              <a:rPr lang="en-US" altLang="ko-KR" dirty="0"/>
              <a:t>, </a:t>
            </a:r>
            <a:r>
              <a:rPr lang="ko-KR" altLang="en-US" dirty="0"/>
              <a:t>이력서</a:t>
            </a:r>
            <a:r>
              <a:rPr lang="en-US" altLang="ko-KR" dirty="0"/>
              <a:t>, </a:t>
            </a:r>
            <a:r>
              <a:rPr lang="ko-KR" altLang="en-US" dirty="0"/>
              <a:t>대학원 진학</a:t>
            </a:r>
            <a:r>
              <a:rPr lang="en-US" altLang="ko-KR" dirty="0"/>
              <a:t>, </a:t>
            </a:r>
            <a:r>
              <a:rPr lang="ko-KR" altLang="en-US" dirty="0"/>
              <a:t>유학</a:t>
            </a:r>
            <a:r>
              <a:rPr lang="en-US" altLang="ko-KR" dirty="0"/>
              <a:t>, </a:t>
            </a:r>
            <a:r>
              <a:rPr lang="ko-KR" altLang="en-US" dirty="0"/>
              <a:t>컴싸</a:t>
            </a:r>
            <a:r>
              <a:rPr lang="en-US" altLang="ko-KR" dirty="0"/>
              <a:t>(Computer Science), </a:t>
            </a:r>
            <a:r>
              <a:rPr lang="ko-KR" altLang="en-US" dirty="0"/>
              <a:t>과제</a:t>
            </a:r>
            <a:r>
              <a:rPr lang="en-US" altLang="ko-KR" dirty="0"/>
              <a:t>, </a:t>
            </a:r>
            <a:r>
              <a:rPr lang="ko-KR" altLang="en-US" dirty="0"/>
              <a:t>고민거리 등 무엇이든 상담하실 수 있습니다</a:t>
            </a:r>
            <a:r>
              <a:rPr lang="en-US" altLang="ko-KR" dirty="0"/>
              <a:t>.</a:t>
            </a:r>
          </a:p>
          <a:p>
            <a:pPr marL="0" indent="0" rtl="0">
              <a:buNone/>
            </a:pP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05689" y="6041048"/>
            <a:ext cx="6606143" cy="535354"/>
          </a:xfrm>
        </p:spPr>
        <p:txBody>
          <a:bodyPr rtlCol="0"/>
          <a:lstStyle/>
          <a:p>
            <a:pPr rtl="0"/>
            <a:r>
              <a:rPr lang="ko-KR" altLang="en-US" dirty="0"/>
              <a:t>● 미리 예약을 하면 좀 더 알찬 </a:t>
            </a:r>
            <a:r>
              <a:rPr lang="en-US" altLang="ko-KR" dirty="0"/>
              <a:t>OFFICE HOUR</a:t>
            </a:r>
            <a:r>
              <a:rPr lang="ko-KR" altLang="en-US" dirty="0"/>
              <a:t>를 보낼 수 있어요</a:t>
            </a:r>
            <a:r>
              <a:rPr lang="en-US" altLang="ko-KR" dirty="0"/>
              <a:t>!!</a:t>
            </a:r>
            <a:endParaRPr lang="ko-KR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5622" y="678688"/>
            <a:ext cx="5436391" cy="3515555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ko-KR" b="1" dirty="0"/>
              <a:t>OFFICE</a:t>
            </a:r>
            <a:r>
              <a:rPr lang="ko-KR" altLang="en-US" b="1" dirty="0"/>
              <a:t> </a:t>
            </a:r>
            <a:r>
              <a:rPr lang="en-US" altLang="ko-KR" b="1" dirty="0"/>
              <a:t>HOUR</a:t>
            </a:r>
            <a:r>
              <a:rPr lang="ko-KR" altLang="en-US" b="1" dirty="0"/>
              <a:t> 단골 질문거리</a:t>
            </a:r>
            <a:endParaRPr lang="en-US" altLang="ko-KR" b="1" dirty="0"/>
          </a:p>
          <a:p>
            <a:pPr rtl="0"/>
            <a:r>
              <a:rPr lang="ko-KR" altLang="en-US" dirty="0"/>
              <a:t>수업내용 중 궁금한 점</a:t>
            </a:r>
            <a:endParaRPr lang="en-US" altLang="ko-KR" dirty="0"/>
          </a:p>
          <a:p>
            <a:r>
              <a:rPr lang="ko-KR" altLang="en-US" dirty="0"/>
              <a:t>과제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팀웍</a:t>
            </a:r>
            <a:r>
              <a:rPr lang="en-US" altLang="ko-KR" dirty="0"/>
              <a:t>(Teamwork)</a:t>
            </a:r>
          </a:p>
          <a:p>
            <a:pPr rtl="0"/>
            <a:r>
              <a:rPr lang="ko-KR" altLang="en-US" dirty="0"/>
              <a:t>진로적성</a:t>
            </a:r>
            <a:endParaRPr lang="en-US" altLang="ko-KR" dirty="0"/>
          </a:p>
          <a:p>
            <a:pPr rtl="0"/>
            <a:r>
              <a:rPr lang="ko-KR" altLang="en-US" dirty="0"/>
              <a:t>대학원 진학</a:t>
            </a:r>
            <a:endParaRPr lang="en-US" altLang="ko-KR" dirty="0"/>
          </a:p>
          <a:p>
            <a:pPr rtl="0"/>
            <a:r>
              <a:rPr lang="ko-KR" altLang="en-US" dirty="0"/>
              <a:t>나의 흥미</a:t>
            </a:r>
            <a:endParaRPr lang="en-US" altLang="ko-KR" dirty="0"/>
          </a:p>
          <a:p>
            <a:pPr rtl="0"/>
            <a:r>
              <a:rPr lang="ko-KR" altLang="en-US" dirty="0"/>
              <a:t>이력서 작성</a:t>
            </a:r>
            <a:endParaRPr lang="en-US" altLang="ko-KR" dirty="0"/>
          </a:p>
          <a:p>
            <a:pPr rtl="0"/>
            <a:r>
              <a:rPr lang="ko-KR" altLang="en-US" dirty="0"/>
              <a:t>유학 </a:t>
            </a:r>
            <a:r>
              <a:rPr lang="en-US" altLang="ko-KR" dirty="0"/>
              <a:t>/ </a:t>
            </a:r>
            <a:r>
              <a:rPr lang="ko-KR" altLang="en-US" dirty="0"/>
              <a:t>취직</a:t>
            </a:r>
            <a:endParaRPr lang="en-US" altLang="ko-KR" dirty="0"/>
          </a:p>
          <a:p>
            <a:pPr rtl="0"/>
            <a:r>
              <a:rPr lang="ko-KR" altLang="en-US" dirty="0"/>
              <a:t>기타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27</a:t>
            </a:fld>
            <a:endParaRPr lang="ko-KR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86" y="4187375"/>
            <a:ext cx="6636321" cy="1562959"/>
          </a:xfrm>
        </p:spPr>
        <p:txBody>
          <a:bodyPr rtlCol="0"/>
          <a:lstStyle/>
          <a:p>
            <a:pPr rtl="0"/>
            <a:r>
              <a:rPr lang="ko-KR" altLang="en-US"/>
              <a:t>맞춤형</a:t>
            </a:r>
            <a:br>
              <a:rPr lang="en-US" altLang="ko-KR" dirty="0"/>
            </a:br>
            <a:r>
              <a:rPr lang="ko-KR" altLang="en-US" dirty="0"/>
              <a:t>강의를 위한 </a:t>
            </a:r>
            <a:br>
              <a:rPr lang="en-US" altLang="ko-KR" dirty="0"/>
            </a:br>
            <a:r>
              <a:rPr lang="ko-KR" altLang="en-US" dirty="0"/>
              <a:t>수강생 설문조사</a:t>
            </a:r>
            <a:endParaRPr lang="ko-KR" dirty="0"/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1212" y="5879620"/>
            <a:ext cx="6109925" cy="1562959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3600" dirty="0"/>
              <a:t>접속 후 작성 부탁드려요</a:t>
            </a:r>
            <a:r>
              <a:rPr lang="en-US" altLang="ko-KR" sz="3600" dirty="0"/>
              <a:t>!! </a:t>
            </a:r>
            <a:r>
              <a:rPr lang="en-US" altLang="ko-KR" sz="3600" dirty="0">
                <a:sym typeface="Wingdings" panose="05000000000000000000" pitchFamily="2" charset="2"/>
              </a:rPr>
              <a:t></a:t>
            </a:r>
            <a:endParaRPr lang="en-US" altLang="ko-KR" sz="36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28</a:t>
            </a:fld>
            <a:endParaRPr lang="ko-KR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32115F4-603C-4F24-93B7-3ED839FC15E0}"/>
              </a:ext>
            </a:extLst>
          </p:cNvPr>
          <p:cNvSpPr txBox="1">
            <a:spLocks/>
          </p:cNvSpPr>
          <p:nvPr/>
        </p:nvSpPr>
        <p:spPr>
          <a:xfrm>
            <a:off x="5058257" y="4546144"/>
            <a:ext cx="7533982" cy="62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/>
              <a:t>https://rb.gy/b0yss6</a:t>
            </a:r>
          </a:p>
          <a:p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307" y="-8392"/>
            <a:ext cx="5437187" cy="1387927"/>
          </a:xfrm>
        </p:spPr>
        <p:txBody>
          <a:bodyPr rtlCol="0"/>
          <a:lstStyle/>
          <a:p>
            <a:pPr rtl="0"/>
            <a:r>
              <a:rPr lang="ko-KR" altLang="en-US" dirty="0"/>
              <a:t>채용박람회 </a:t>
            </a:r>
            <a:r>
              <a:rPr lang="en-US" altLang="ko-KR" dirty="0"/>
              <a:t>(</a:t>
            </a:r>
            <a:r>
              <a:rPr lang="ko-KR" altLang="en-US" dirty="0"/>
              <a:t>서울</a:t>
            </a:r>
            <a:r>
              <a:rPr lang="en-US" altLang="ko-KR" dirty="0"/>
              <a:t>)</a:t>
            </a:r>
            <a:endParaRPr lang="ko-KR" dirty="0"/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3" y="1876029"/>
            <a:ext cx="5437187" cy="2265216"/>
          </a:xfrm>
        </p:spPr>
        <p:txBody>
          <a:bodyPr rtlCol="0"/>
          <a:lstStyle/>
          <a:p>
            <a:pPr rtl="0"/>
            <a:r>
              <a:rPr lang="en-US" altLang="ko-KR" dirty="0"/>
              <a:t>AI WEEK KOREA </a:t>
            </a:r>
            <a:r>
              <a:rPr lang="ko-KR" altLang="en-US" dirty="0"/>
              <a:t>채용캠프</a:t>
            </a:r>
            <a:endParaRPr lang="ko-KR" dirty="0"/>
          </a:p>
          <a:p>
            <a:pPr rtl="0"/>
            <a:r>
              <a:rPr lang="en-US" altLang="ko-KR" dirty="0"/>
              <a:t>2021. 11</a:t>
            </a:r>
            <a:r>
              <a:rPr lang="ko-KR" altLang="en-US" dirty="0"/>
              <a:t>월 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endParaRPr 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29</a:t>
            </a:fld>
            <a:endParaRPr lang="ko-KR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A309129-23F5-4440-AE82-9B168C23D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60" t="28589" r="16522" b="13094"/>
          <a:stretch/>
        </p:blipFill>
        <p:spPr>
          <a:xfrm>
            <a:off x="4381798" y="2294750"/>
            <a:ext cx="7279176" cy="3963438"/>
          </a:xfrm>
          <a:prstGeom prst="rect">
            <a:avLst/>
          </a:prstGeom>
        </p:spPr>
      </p:pic>
      <p:sp>
        <p:nvSpPr>
          <p:cNvPr id="8" name="부제목 22">
            <a:extLst>
              <a:ext uri="{FF2B5EF4-FFF2-40B4-BE49-F238E27FC236}">
                <a16:creationId xmlns:a16="http://schemas.microsoft.com/office/drawing/2014/main" id="{7F742FEA-A294-40A0-B1AF-8A3212AD2378}"/>
              </a:ext>
            </a:extLst>
          </p:cNvPr>
          <p:cNvSpPr txBox="1">
            <a:spLocks/>
          </p:cNvSpPr>
          <p:nvPr/>
        </p:nvSpPr>
        <p:spPr>
          <a:xfrm>
            <a:off x="517307" y="3427358"/>
            <a:ext cx="5437187" cy="226521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1~2</a:t>
            </a:r>
            <a:r>
              <a:rPr lang="ko-KR" altLang="en-US" dirty="0"/>
              <a:t>개의 인공지능 컨퍼런스 </a:t>
            </a:r>
            <a:endParaRPr lang="en-US" altLang="ko-KR" dirty="0"/>
          </a:p>
          <a:p>
            <a:r>
              <a:rPr lang="en-US" altLang="ko-KR" dirty="0"/>
              <a:t>&amp; </a:t>
            </a:r>
            <a:r>
              <a:rPr lang="ko-KR" altLang="en-US" dirty="0"/>
              <a:t>채용 박람회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--&gt; </a:t>
            </a:r>
            <a:r>
              <a:rPr lang="ko-KR" altLang="en-US" dirty="0">
                <a:sym typeface="Wingdings" panose="05000000000000000000" pitchFamily="2" charset="2"/>
              </a:rPr>
              <a:t>참석을 강력히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추천합니다</a:t>
            </a:r>
            <a:r>
              <a:rPr lang="en-US" altLang="ko-KR" dirty="0">
                <a:sym typeface="Wingdings" panose="05000000000000000000" pitchFamily="2" charset="2"/>
              </a:rPr>
              <a:t>!!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/>
            </a:p>
          </p:txBody>
        </p:sp>
      </p:grpSp>
      <p:sp useBgFill="1">
        <p:nvSpPr>
          <p:cNvPr id="46" name="직사각형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13" y="71785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dirty="0"/>
              <a:t>인공지능이란 무엇인가</a:t>
            </a:r>
            <a:r>
              <a:rPr lang="en-US" altLang="ko-KR" dirty="0"/>
              <a:t>?</a:t>
            </a:r>
            <a:endParaRPr lang="ko-K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3" y="4011357"/>
            <a:ext cx="8082515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kern="1200" dirty="0">
                <a:latin typeface="+mn-lt"/>
                <a:ea typeface="+mn-ea"/>
                <a:cs typeface="+mn-cs"/>
              </a:rPr>
              <a:t>여러분은 인공지능에 대해 얼마나 알고 있나요</a:t>
            </a:r>
            <a:r>
              <a:rPr lang="en-US" altLang="ko-KR" kern="1200" dirty="0">
                <a:latin typeface="+mn-lt"/>
                <a:ea typeface="+mn-ea"/>
                <a:cs typeface="+mn-cs"/>
              </a:rPr>
              <a:t>?</a:t>
            </a:r>
            <a:endParaRPr lang="ko-KR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3</a:t>
            </a:fld>
            <a:endParaRPr 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B3E65-1ECD-489D-A1D0-F37D07E55E59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567" y="80114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ko-KR" altLang="en-US" sz="9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끝</a:t>
            </a:r>
            <a:endParaRPr lang="ko-KR" sz="9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9601" y="4190081"/>
            <a:ext cx="8082515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sz="3600" kern="1200" dirty="0">
                <a:latin typeface="+mn-lt"/>
                <a:ea typeface="+mn-ea"/>
                <a:cs typeface="+mn-cs"/>
              </a:rPr>
              <a:t>감사합니다 </a:t>
            </a:r>
            <a:r>
              <a:rPr lang="en-US" altLang="ko-KR" sz="3600" kern="1200" dirty="0"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ko-KR" sz="36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30</a:t>
            </a:fld>
            <a:endParaRPr 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B3E65-1ECD-489D-A1D0-F37D07E55E59}"/>
              </a:ext>
            </a:extLst>
          </p:cNvPr>
          <p:cNvSpPr txBox="1"/>
          <p:nvPr/>
        </p:nvSpPr>
        <p:spPr>
          <a:xfrm>
            <a:off x="3975739" y="5118049"/>
            <a:ext cx="4492892" cy="154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/>
              <a:t>데이터사이언스</a:t>
            </a:r>
            <a:r>
              <a:rPr lang="ko-KR" altLang="en-US" sz="2800" dirty="0"/>
              <a:t> 강사 </a:t>
            </a:r>
            <a:endParaRPr lang="en-US" altLang="ko-KR" sz="2800" dirty="0"/>
          </a:p>
          <a:p>
            <a:pPr algn="ctr">
              <a:lnSpc>
                <a:spcPct val="150000"/>
              </a:lnSpc>
            </a:pPr>
            <a:r>
              <a:rPr lang="ko-KR" altLang="en-US" sz="4000" dirty="0"/>
              <a:t>정재민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719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23" y="4003746"/>
            <a:ext cx="11641137" cy="1562959"/>
          </a:xfrm>
        </p:spPr>
        <p:txBody>
          <a:bodyPr rtlCol="0"/>
          <a:lstStyle/>
          <a:p>
            <a:pPr rtl="0"/>
            <a:r>
              <a:rPr lang="en-US" altLang="ko-KR" dirty="0"/>
              <a:t>Q.</a:t>
            </a:r>
            <a:r>
              <a:rPr lang="ko-KR" altLang="en-US" dirty="0"/>
              <a:t> 인공지능은 어떻게 사물과 정보를 </a:t>
            </a:r>
            <a:r>
              <a:rPr lang="en-US" altLang="ko-KR" dirty="0"/>
              <a:t>	</a:t>
            </a:r>
            <a:r>
              <a:rPr lang="ko-KR" altLang="en-US" dirty="0"/>
              <a:t>학습하고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컴퓨팅을 통해 인간과 비슷한 생각을 </a:t>
            </a:r>
            <a:r>
              <a:rPr lang="en-US" altLang="ko-KR" dirty="0"/>
              <a:t>	</a:t>
            </a:r>
            <a:r>
              <a:rPr lang="ko-KR" altLang="en-US" dirty="0"/>
              <a:t>하는가</a:t>
            </a:r>
            <a:r>
              <a:rPr lang="en-US" altLang="ko-KR" dirty="0"/>
              <a:t>? - </a:t>
            </a:r>
            <a:r>
              <a:rPr lang="ko-KR" altLang="en-US" dirty="0"/>
              <a:t>너무나 궁금하다</a:t>
            </a:r>
            <a:r>
              <a:rPr lang="en-US" altLang="ko-KR" dirty="0"/>
              <a:t>.</a:t>
            </a:r>
            <a:endParaRPr lang="ko-KR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697"/>
          <a:stretch/>
        </p:blipFill>
        <p:spPr>
          <a:xfrm>
            <a:off x="-1" y="0"/>
            <a:ext cx="5038725" cy="3776472"/>
          </a:xfrm>
        </p:spPr>
      </p:pic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3334" r="13334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4</a:t>
            </a:fld>
            <a:endParaRPr lang="ko-KR"/>
          </a:p>
        </p:txBody>
      </p:sp>
      <p:pic>
        <p:nvPicPr>
          <p:cNvPr id="23" name="그림 개체 틀 22" descr="화이트보드에 그림을 그리는 사람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6182EE55-8D04-4ECD-ADDA-14067C5EAA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l="26090" r="1679"/>
          <a:stretch/>
        </p:blipFill>
        <p:spPr>
          <a:xfrm>
            <a:off x="5038724" y="0"/>
            <a:ext cx="4099180" cy="3776472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5D6686-518B-41A1-B169-7516EB3AAB41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데이터 요소 디지털 배경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128" y="0"/>
            <a:ext cx="10998009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“AI</a:t>
            </a:r>
            <a:r>
              <a:rPr lang="ko-KR" alt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업계에서 실제 하고 있는 일들을 강의에서 </a:t>
            </a:r>
            <a:r>
              <a:rPr lang="ko-KR" altLang="en-US" dirty="0"/>
              <a:t>소개해보자</a:t>
            </a:r>
            <a:r>
              <a:rPr lang="en-US" altLang="ko-KR" dirty="0"/>
              <a:t>.”</a:t>
            </a:r>
            <a:endParaRPr lang="en-US" altLang="ko-KR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28" y="3614115"/>
            <a:ext cx="10167683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ko-KR" altLang="en-US" sz="4800" kern="1200" dirty="0">
                <a:latin typeface="+mn-lt"/>
                <a:ea typeface="+mn-ea"/>
                <a:cs typeface="+mn-cs"/>
              </a:rPr>
              <a:t>그러면 한 걸음 한 </a:t>
            </a:r>
            <a:r>
              <a:rPr lang="ko-KR" altLang="en-US" sz="4800" kern="1200" dirty="0" err="1">
                <a:latin typeface="+mn-lt"/>
                <a:ea typeface="+mn-ea"/>
                <a:cs typeface="+mn-cs"/>
              </a:rPr>
              <a:t>걸음씩</a:t>
            </a:r>
            <a:endParaRPr lang="en-US" altLang="ko-KR" sz="4800" dirty="0"/>
          </a:p>
          <a:p>
            <a:pPr marL="0" indent="0" rtl="0">
              <a:lnSpc>
                <a:spcPct val="100000"/>
              </a:lnSpc>
              <a:buNone/>
            </a:pPr>
            <a:r>
              <a:rPr lang="ko-KR" altLang="en-US" sz="4800" dirty="0"/>
              <a:t>수강생들이 학습할 수 있지 않을까</a:t>
            </a:r>
            <a:r>
              <a:rPr lang="en-US" altLang="ko-KR" sz="4800" dirty="0"/>
              <a:t>?</a:t>
            </a:r>
            <a:endParaRPr lang="ko-KR" sz="48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-KR"/>
              <a:t>20XX년 2월 2일 화요일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t>5</a:t>
            </a:fld>
            <a:endParaRPr 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DF84B-9861-43B3-9EDB-355F0C748E40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910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903" y="4834517"/>
            <a:ext cx="11641137" cy="1562959"/>
          </a:xfrm>
        </p:spPr>
        <p:txBody>
          <a:bodyPr rtlCol="0"/>
          <a:lstStyle/>
          <a:p>
            <a:pPr rtl="0"/>
            <a:r>
              <a:rPr lang="ko-KR" altLang="en-US" dirty="0"/>
              <a:t>우리가 실제 </a:t>
            </a:r>
            <a:r>
              <a:rPr lang="en-US" altLang="ko-KR" dirty="0"/>
              <a:t>AI </a:t>
            </a:r>
            <a:r>
              <a:rPr lang="ko-KR" altLang="en-US" dirty="0"/>
              <a:t>업계에서 하는 일</a:t>
            </a:r>
            <a:r>
              <a:rPr lang="en-US" altLang="ko-KR" dirty="0"/>
              <a:t>!!</a:t>
            </a:r>
            <a:endParaRPr lang="ko-KR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697"/>
          <a:stretch/>
        </p:blipFill>
        <p:spPr>
          <a:xfrm>
            <a:off x="-1" y="0"/>
            <a:ext cx="5038725" cy="3776472"/>
          </a:xfrm>
        </p:spPr>
      </p:pic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3334" r="13334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6</a:t>
            </a:fld>
            <a:endParaRPr lang="ko-KR"/>
          </a:p>
        </p:txBody>
      </p:sp>
      <p:pic>
        <p:nvPicPr>
          <p:cNvPr id="23" name="그림 개체 틀 22" descr="화이트보드에 그림을 그리는 사람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6182EE55-8D04-4ECD-ADDA-14067C5EAA9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 l="26090" r="1679"/>
          <a:stretch/>
        </p:blipFill>
        <p:spPr>
          <a:xfrm>
            <a:off x="5038724" y="0"/>
            <a:ext cx="4099180" cy="3776472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5D6686-518B-41A1-B169-7516EB3AAB41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364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17" y="3982518"/>
            <a:ext cx="5820569" cy="1562959"/>
          </a:xfrm>
        </p:spPr>
        <p:txBody>
          <a:bodyPr rtlCol="0"/>
          <a:lstStyle/>
          <a:p>
            <a:pPr rtl="0"/>
            <a:r>
              <a:rPr lang="en-US" altLang="ko-KR" dirty="0"/>
              <a:t>CJ</a:t>
            </a:r>
            <a:r>
              <a:rPr lang="ko-KR" altLang="en-US" dirty="0" err="1"/>
              <a:t>올리브네트웍스</a:t>
            </a:r>
            <a:r>
              <a:rPr lang="ko-KR" altLang="en-US" dirty="0"/>
              <a:t>㈜</a:t>
            </a:r>
            <a:endParaRPr lang="ko-KR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697"/>
          <a:stretch/>
        </p:blipFill>
        <p:spPr>
          <a:xfrm>
            <a:off x="-1" y="0"/>
            <a:ext cx="5038725" cy="3776472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7</a:t>
            </a:fld>
            <a:endParaRPr 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D6686-518B-41A1-B169-7516EB3AAB41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  <p:sp>
        <p:nvSpPr>
          <p:cNvPr id="12" name="제목 10">
            <a:extLst>
              <a:ext uri="{FF2B5EF4-FFF2-40B4-BE49-F238E27FC236}">
                <a16:creationId xmlns:a16="http://schemas.microsoft.com/office/drawing/2014/main" id="{2ACE8F18-1835-4B8A-914F-BFE23EBADE91}"/>
              </a:ext>
            </a:extLst>
          </p:cNvPr>
          <p:cNvSpPr txBox="1">
            <a:spLocks/>
          </p:cNvSpPr>
          <p:nvPr/>
        </p:nvSpPr>
        <p:spPr>
          <a:xfrm>
            <a:off x="6524108" y="3920117"/>
            <a:ext cx="5265833" cy="15629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드림에이스㈜</a:t>
            </a:r>
          </a:p>
        </p:txBody>
      </p:sp>
      <p:pic>
        <p:nvPicPr>
          <p:cNvPr id="13" name="Picture 2" descr="지능형 물류 관제 시스템 대표이미지">
            <a:extLst>
              <a:ext uri="{FF2B5EF4-FFF2-40B4-BE49-F238E27FC236}">
                <a16:creationId xmlns:a16="http://schemas.microsoft.com/office/drawing/2014/main" id="{CBB6B116-A6A0-4E64-AE64-BA5628F11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5" t="-1860" r="3838" b="1860"/>
          <a:stretch/>
        </p:blipFill>
        <p:spPr bwMode="auto">
          <a:xfrm>
            <a:off x="-4002140" y="31686"/>
            <a:ext cx="9732694" cy="377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0A9F4D-A764-4117-8D21-2818A0DE62E4}"/>
              </a:ext>
            </a:extLst>
          </p:cNvPr>
          <p:cNvGrpSpPr/>
          <p:nvPr/>
        </p:nvGrpSpPr>
        <p:grpSpPr>
          <a:xfrm>
            <a:off x="-204616" y="3399809"/>
            <a:ext cx="7771084" cy="2697223"/>
            <a:chOff x="3052856" y="461331"/>
            <a:chExt cx="5701556" cy="269722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F7DDE32-8EF9-4283-B439-FC30E621C22B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216960-E345-45F0-BE5A-3871B12AF583}"/>
                </a:ext>
              </a:extLst>
            </p:cNvPr>
            <p:cNvSpPr txBox="1"/>
            <p:nvPr/>
          </p:nvSpPr>
          <p:spPr>
            <a:xfrm>
              <a:off x="3052856" y="1595595"/>
              <a:ext cx="5007562" cy="15629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데이터를 사용하여 물류를 통합 관제</a:t>
              </a:r>
              <a:endParaRPr lang="en-US" altLang="ko-KR" sz="24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/>
                <a:t>택배 및 물류 자동화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제어 시스템을</a:t>
              </a:r>
              <a:br>
                <a:rPr lang="en-US" altLang="ko-KR" sz="2400" dirty="0"/>
              </a:br>
              <a:r>
                <a:rPr lang="ko-KR" altLang="en-US" sz="2400" dirty="0"/>
                <a:t>만드는 회사</a:t>
              </a:r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859140-AC8F-4A2D-AF3C-513737D91D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C9616D-C73D-4430-9A8D-9129791D5B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4" t="6646" r="54994" b="8217"/>
          <a:stretch/>
        </p:blipFill>
        <p:spPr>
          <a:xfrm>
            <a:off x="5806440" y="0"/>
            <a:ext cx="6413252" cy="37702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E00B50-50A8-4985-8B5B-BFB434BE13F4}"/>
              </a:ext>
            </a:extLst>
          </p:cNvPr>
          <p:cNvSpPr txBox="1"/>
          <p:nvPr/>
        </p:nvSpPr>
        <p:spPr>
          <a:xfrm>
            <a:off x="6096000" y="4841379"/>
            <a:ext cx="5411369" cy="11782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marL="342900" lvl="0" indent="-342900" defTabSz="622300" rt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lt"/>
              </a:rPr>
              <a:t>인공지능 스쿠터를 만드는 </a:t>
            </a:r>
            <a:endParaRPr lang="en-US" altLang="ko-KR" sz="2400" dirty="0">
              <a:latin typeface="+mn-lt"/>
            </a:endParaRPr>
          </a:p>
          <a:p>
            <a:pPr marL="0" lvl="0" indent="0" defTabSz="622300" rtl="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Font typeface="Symbol" panose="05050102010706020507" pitchFamily="18" charset="2"/>
              <a:buNone/>
            </a:pPr>
            <a:r>
              <a:rPr lang="ko-KR" altLang="en-US" sz="2400" dirty="0">
                <a:latin typeface="+mn-lt"/>
              </a:rPr>
              <a:t>대구광역시 달성군에 위치한 회사</a:t>
            </a:r>
            <a:endParaRPr lang="ko-KR" sz="2400" kern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518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647" y="3848439"/>
            <a:ext cx="11641137" cy="1562959"/>
          </a:xfrm>
        </p:spPr>
        <p:txBody>
          <a:bodyPr rtlCol="0"/>
          <a:lstStyle/>
          <a:p>
            <a:pPr rtl="0"/>
            <a:r>
              <a:rPr lang="ko-KR" altLang="en-US" dirty="0"/>
              <a:t>프로젝트 </a:t>
            </a:r>
            <a:r>
              <a:rPr lang="en-US" altLang="ko-KR" dirty="0"/>
              <a:t>I</a:t>
            </a:r>
            <a:endParaRPr 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8</a:t>
            </a:fld>
            <a:endParaRPr lang="ko-K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D6686-518B-41A1-B169-7516EB3AAB41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  <p:sp>
        <p:nvSpPr>
          <p:cNvPr id="13" name="제목 10">
            <a:extLst>
              <a:ext uri="{FF2B5EF4-FFF2-40B4-BE49-F238E27FC236}">
                <a16:creationId xmlns:a16="http://schemas.microsoft.com/office/drawing/2014/main" id="{D190DA73-2D02-4913-A648-3AFD1F828353}"/>
              </a:ext>
            </a:extLst>
          </p:cNvPr>
          <p:cNvSpPr txBox="1">
            <a:spLocks/>
          </p:cNvSpPr>
          <p:nvPr/>
        </p:nvSpPr>
        <p:spPr>
          <a:xfrm>
            <a:off x="7544911" y="3833567"/>
            <a:ext cx="11641137" cy="15629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ko-KR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프로젝트 </a:t>
            </a:r>
            <a:r>
              <a:rPr lang="en-US" altLang="ko-KR" dirty="0"/>
              <a:t>II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8CA2A-D3F2-4C76-B19A-C45B29DEE6C0}"/>
              </a:ext>
            </a:extLst>
          </p:cNvPr>
          <p:cNvSpPr txBox="1"/>
          <p:nvPr/>
        </p:nvSpPr>
        <p:spPr>
          <a:xfrm>
            <a:off x="1171099" y="5395110"/>
            <a:ext cx="6188733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/>
              <a:t>Face Editing AI (</a:t>
            </a:r>
            <a:r>
              <a:rPr lang="ko-KR" altLang="en-US" sz="2400" dirty="0"/>
              <a:t>사람의 얼굴을 인공지능으로 </a:t>
            </a:r>
            <a:r>
              <a:rPr lang="ko-KR" altLang="en-US" sz="2400" dirty="0" err="1"/>
              <a:t>나이들게</a:t>
            </a:r>
            <a:r>
              <a:rPr lang="ko-KR" altLang="en-US" sz="2400" dirty="0"/>
              <a:t> 하기</a:t>
            </a:r>
            <a:r>
              <a:rPr lang="en-US" altLang="ko-KR" sz="24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dirty="0"/>
              <a:t>주원료와 영양성분 기반 식품 추천 시스템 </a:t>
            </a:r>
            <a:endParaRPr lang="en-US" altLang="ko-KR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dirty="0"/>
              <a:t>영상요약 </a:t>
            </a:r>
            <a:r>
              <a:rPr lang="en-US" altLang="ko-KR" sz="2400" dirty="0"/>
              <a:t>AI </a:t>
            </a:r>
            <a:r>
              <a:rPr lang="ko-KR" altLang="en-US" sz="2400" dirty="0"/>
              <a:t>서비스 개발</a:t>
            </a:r>
            <a:endParaRPr lang="en-US" altLang="ko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A3F2E6-1310-44AD-B5F9-32BE98D970C1}"/>
              </a:ext>
            </a:extLst>
          </p:cNvPr>
          <p:cNvSpPr txBox="1"/>
          <p:nvPr/>
        </p:nvSpPr>
        <p:spPr>
          <a:xfrm>
            <a:off x="6915721" y="5323810"/>
            <a:ext cx="5187696" cy="9571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106680" numCol="1" spcCol="1270" rtlCol="0" anchor="b" anchorCtr="1"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킥보드</a:t>
            </a:r>
            <a:r>
              <a:rPr lang="ko-KR" altLang="en-US" sz="2400" dirty="0"/>
              <a:t> 안전주행 </a:t>
            </a:r>
            <a:r>
              <a:rPr lang="en-US" altLang="ko-KR" sz="2400" dirty="0"/>
              <a:t>AI </a:t>
            </a:r>
            <a:r>
              <a:rPr lang="ko-KR" altLang="en-US" sz="2400" dirty="0"/>
              <a:t>서비스 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지능형 </a:t>
            </a:r>
            <a:r>
              <a:rPr lang="en-US" altLang="ko-KR" sz="2400" dirty="0"/>
              <a:t>CCTV AI </a:t>
            </a:r>
            <a:r>
              <a:rPr lang="ko-KR" altLang="en-US" sz="2400" dirty="0"/>
              <a:t>서비스</a:t>
            </a:r>
            <a:endParaRPr lang="en-US" altLang="ko-KR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영상요약 </a:t>
            </a:r>
            <a:r>
              <a:rPr lang="en-US" altLang="ko-KR" sz="2400" dirty="0"/>
              <a:t>AI </a:t>
            </a:r>
            <a:r>
              <a:rPr lang="ko-KR" altLang="en-US" sz="2400" dirty="0"/>
              <a:t>서비스</a:t>
            </a:r>
            <a:endParaRPr lang="en-US" altLang="ko-KR" sz="2400" dirty="0"/>
          </a:p>
        </p:txBody>
      </p:sp>
      <p:pic>
        <p:nvPicPr>
          <p:cNvPr id="35" name="그림 개체 틀 34" descr="텍스트, 가장, 그룹, 다른이(가) 표시된 사진&#10;&#10;자동 생성된 설명">
            <a:extLst>
              <a:ext uri="{FF2B5EF4-FFF2-40B4-BE49-F238E27FC236}">
                <a16:creationId xmlns:a16="http://schemas.microsoft.com/office/drawing/2014/main" id="{83FFE3BE-8D93-47B3-978D-916265D2F4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-141"/>
          <a:stretch/>
        </p:blipFill>
        <p:spPr>
          <a:xfrm>
            <a:off x="0" y="0"/>
            <a:ext cx="3776472" cy="3776472"/>
          </a:xfrm>
        </p:spPr>
      </p:pic>
      <p:pic>
        <p:nvPicPr>
          <p:cNvPr id="45" name="그림 개체 틀 44">
            <a:extLst>
              <a:ext uri="{FF2B5EF4-FFF2-40B4-BE49-F238E27FC236}">
                <a16:creationId xmlns:a16="http://schemas.microsoft.com/office/drawing/2014/main" id="{2C768748-0C94-4B57-B269-299F7632A2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5" t="-3240" r="184" b="-4846"/>
          <a:stretch/>
        </p:blipFill>
        <p:spPr>
          <a:xfrm>
            <a:off x="3776662" y="0"/>
            <a:ext cx="4279201" cy="3776663"/>
          </a:xfrm>
        </p:spPr>
      </p:pic>
      <p:pic>
        <p:nvPicPr>
          <p:cNvPr id="41" name="그림 개체 틀 40" descr="텍스트, 사람, 서있는이(가) 표시된 사진&#10;&#10;자동 생성된 설명">
            <a:extLst>
              <a:ext uri="{FF2B5EF4-FFF2-40B4-BE49-F238E27FC236}">
                <a16:creationId xmlns:a16="http://schemas.microsoft.com/office/drawing/2014/main" id="{4F808AC3-C325-4655-8A01-90B322C69B2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1814" r="16040"/>
          <a:stretch/>
        </p:blipFill>
        <p:spPr>
          <a:xfrm>
            <a:off x="8055864" y="0"/>
            <a:ext cx="4136136" cy="3776472"/>
          </a:xfrm>
        </p:spPr>
      </p:pic>
    </p:spTree>
    <p:extLst>
      <p:ext uri="{BB962C8B-B14F-4D97-AF65-F5344CB8AC3E}">
        <p14:creationId xmlns:p14="http://schemas.microsoft.com/office/powerpoint/2010/main" val="28835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02" y="461237"/>
            <a:ext cx="11091600" cy="1332000"/>
          </a:xfrm>
        </p:spPr>
        <p:txBody>
          <a:bodyPr rtlCol="0"/>
          <a:lstStyle/>
          <a:p>
            <a:pPr rtl="0"/>
            <a:r>
              <a:rPr lang="en-US" altLang="ko-KR" dirty="0"/>
              <a:t>AI-X</a:t>
            </a:r>
            <a:r>
              <a:rPr lang="ko-KR" altLang="en-US" dirty="0"/>
              <a:t> 융합파이프라인</a:t>
            </a:r>
            <a:br>
              <a:rPr lang="en-US" altLang="ko-KR" dirty="0"/>
            </a:br>
            <a:r>
              <a:rPr lang="ko-KR" altLang="en-US" dirty="0"/>
              <a:t>교육</a:t>
            </a:r>
            <a:endParaRPr lang="ko-KR" dirty="0"/>
          </a:p>
        </p:txBody>
      </p:sp>
      <p:graphicFrame>
        <p:nvGraphicFramePr>
          <p:cNvPr id="4" name="내용 개체 틀 3" descr="시간 표시줄 스마트 아트 개체 틀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310078"/>
              </p:ext>
            </p:extLst>
          </p:nvPr>
        </p:nvGraphicFramePr>
        <p:xfrm>
          <a:off x="1865313" y="2897235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ko-KR"/>
              <a:t>20XX년 2월 2일 화요일</a:t>
            </a:r>
            <a:endParaRPr 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ko-KR"/>
              <a:t>샘플 바닥글 텍스트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n-US" altLang="ko-KR" smtClean="0"/>
              <a:pPr rtl="0"/>
              <a:t>9</a:t>
            </a:fld>
            <a:endParaRPr lang="ko-KR"/>
          </a:p>
        </p:txBody>
      </p:sp>
      <p:sp>
        <p:nvSpPr>
          <p:cNvPr id="13" name="텍스트 개체 틀 44">
            <a:extLst>
              <a:ext uri="{FF2B5EF4-FFF2-40B4-BE49-F238E27FC236}">
                <a16:creationId xmlns:a16="http://schemas.microsoft.com/office/drawing/2014/main" id="{9247FD70-7128-4352-BD38-9C40E805504B}"/>
              </a:ext>
            </a:extLst>
          </p:cNvPr>
          <p:cNvSpPr txBox="1">
            <a:spLocks/>
          </p:cNvSpPr>
          <p:nvPr/>
        </p:nvSpPr>
        <p:spPr>
          <a:xfrm>
            <a:off x="8559054" y="374245"/>
            <a:ext cx="1711325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/>
              <a:t>드림에이스㈜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프로젝트 </a:t>
            </a:r>
            <a:r>
              <a:rPr lang="en-US" altLang="ko-KR" b="1" dirty="0"/>
              <a:t>II</a:t>
            </a:r>
            <a:endParaRPr 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AE79DB-594D-4C2E-B891-9005A46C22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2" t="8226" r="52729" b="6637"/>
          <a:stretch/>
        </p:blipFill>
        <p:spPr>
          <a:xfrm>
            <a:off x="8578469" y="1491305"/>
            <a:ext cx="3062668" cy="164730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99F541-E773-4BD8-92F4-5855E6F764D2}"/>
              </a:ext>
            </a:extLst>
          </p:cNvPr>
          <p:cNvGrpSpPr/>
          <p:nvPr/>
        </p:nvGrpSpPr>
        <p:grpSpPr>
          <a:xfrm>
            <a:off x="7802363" y="3437469"/>
            <a:ext cx="3259934" cy="1392951"/>
            <a:chOff x="5494478" y="461331"/>
            <a:chExt cx="3259934" cy="139295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2BBDCA-73E7-4C9F-B256-3CB3ACF231B8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A60CA-C389-4A10-A030-EC48C21146F2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marL="0" lvl="0" indent="0" defTabSz="62230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ko-KR" altLang="en-US" sz="1400" dirty="0">
                  <a:latin typeface="+mn-lt"/>
                </a:rPr>
                <a:t>인공지능 스쿠터를 만드는 대구광역시 달성군에 </a:t>
              </a:r>
              <a:endParaRPr lang="en-US" altLang="ko-KR" sz="1400" dirty="0">
                <a:latin typeface="+mn-lt"/>
              </a:endParaRPr>
            </a:p>
            <a:p>
              <a:pPr marL="0" lvl="0" indent="0" defTabSz="622300" rtl="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ko-KR" altLang="en-US" sz="1400" dirty="0">
                  <a:latin typeface="+mn-lt"/>
                </a:rPr>
                <a:t>위치한 회사</a:t>
              </a:r>
              <a:endParaRPr lang="ko-KR" sz="1400" kern="1200" dirty="0">
                <a:latin typeface="+mn-lt"/>
              </a:endParaRPr>
            </a:p>
          </p:txBody>
        </p:sp>
      </p:grpSp>
      <p:sp>
        <p:nvSpPr>
          <p:cNvPr id="18" name="텍스트 개체 틀 44">
            <a:extLst>
              <a:ext uri="{FF2B5EF4-FFF2-40B4-BE49-F238E27FC236}">
                <a16:creationId xmlns:a16="http://schemas.microsoft.com/office/drawing/2014/main" id="{895FBD39-13D9-4C48-9967-112B62EB92DA}"/>
              </a:ext>
            </a:extLst>
          </p:cNvPr>
          <p:cNvSpPr txBox="1">
            <a:spLocks/>
          </p:cNvSpPr>
          <p:nvPr/>
        </p:nvSpPr>
        <p:spPr>
          <a:xfrm>
            <a:off x="6057642" y="394320"/>
            <a:ext cx="2705616" cy="36576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/>
              <a:t>CJ</a:t>
            </a:r>
            <a:r>
              <a:rPr lang="ko-KR" altLang="en-US" b="1" dirty="0" err="1"/>
              <a:t>올리브네트웍스</a:t>
            </a:r>
            <a:r>
              <a:rPr lang="ko-KR" altLang="en-US" b="1" dirty="0"/>
              <a:t>㈜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프로젝트 </a:t>
            </a:r>
            <a:r>
              <a:rPr lang="en-US" altLang="ko-KR" b="1" dirty="0"/>
              <a:t>I</a:t>
            </a:r>
            <a:endParaRPr lang="ko-KR" b="1" dirty="0"/>
          </a:p>
        </p:txBody>
      </p:sp>
      <p:pic>
        <p:nvPicPr>
          <p:cNvPr id="1026" name="Picture 2" descr="지능형 물류 관제 시스템 대표이미지">
            <a:extLst>
              <a:ext uri="{FF2B5EF4-FFF2-40B4-BE49-F238E27FC236}">
                <a16:creationId xmlns:a16="http://schemas.microsoft.com/office/drawing/2014/main" id="{35886F61-7A34-4361-AE81-75AC822E0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3"/>
          <a:stretch/>
        </p:blipFill>
        <p:spPr bwMode="auto">
          <a:xfrm>
            <a:off x="4149453" y="1525135"/>
            <a:ext cx="4245432" cy="16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8F2206-4C54-447C-B64E-2F0367CEBBBE}"/>
              </a:ext>
            </a:extLst>
          </p:cNvPr>
          <p:cNvGrpSpPr/>
          <p:nvPr/>
        </p:nvGrpSpPr>
        <p:grpSpPr>
          <a:xfrm>
            <a:off x="3123259" y="3399809"/>
            <a:ext cx="4443213" cy="1392951"/>
            <a:chOff x="5494478" y="461331"/>
            <a:chExt cx="3259934" cy="139295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0E6DC25-9AEC-495B-BF4D-E664EECAA052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370371-FC12-4E7E-BB7D-8787777EC78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ko-KR" altLang="en-US" sz="1400" dirty="0"/>
                <a:t>데이터를 사용하여 물류를 통합 관제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ko-KR" altLang="en-US" sz="1400" dirty="0"/>
                <a:t>택배 및 물류 자동화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제어 시스템을</a:t>
              </a:r>
              <a:br>
                <a:rPr lang="en-US" altLang="ko-KR" sz="1400" dirty="0"/>
              </a:br>
              <a:r>
                <a:rPr lang="ko-KR" altLang="en-US" sz="1400" dirty="0"/>
                <a:t>만드는 회사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6AD9B9-70E2-4EAF-A972-6F17CAD9C8EA}"/>
              </a:ext>
            </a:extLst>
          </p:cNvPr>
          <p:cNvCxnSpPr/>
          <p:nvPr/>
        </p:nvCxnSpPr>
        <p:spPr>
          <a:xfrm>
            <a:off x="4049211" y="4496499"/>
            <a:ext cx="7837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72834D-6697-40E4-BC55-EE1C3E30DAEF}"/>
              </a:ext>
            </a:extLst>
          </p:cNvPr>
          <p:cNvGrpSpPr/>
          <p:nvPr/>
        </p:nvGrpSpPr>
        <p:grpSpPr>
          <a:xfrm>
            <a:off x="3192383" y="5594745"/>
            <a:ext cx="4443213" cy="1392951"/>
            <a:chOff x="5494478" y="461331"/>
            <a:chExt cx="3259934" cy="139295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0E40282-C5F1-4ED1-BE93-B9EB8F39A3D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E2C10-4D52-411D-86E7-84B3C831D5EC}"/>
                </a:ext>
              </a:extLst>
            </p:cNvPr>
            <p:cNvSpPr txBox="1"/>
            <p:nvPr/>
          </p:nvSpPr>
          <p:spPr>
            <a:xfrm>
              <a:off x="6173838" y="461331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sz="1400" dirty="0"/>
                <a:t>PBL </a:t>
              </a:r>
              <a:r>
                <a:rPr lang="ko-KR" altLang="en-US" sz="1400" dirty="0" err="1"/>
                <a:t>스몰</a:t>
              </a:r>
              <a:r>
                <a:rPr lang="ko-KR" altLang="en-US" sz="1400" dirty="0"/>
                <a:t> 프로젝트 </a:t>
              </a:r>
              <a:r>
                <a:rPr lang="en-US" altLang="ko-KR" sz="1400" dirty="0"/>
                <a:t>I</a:t>
              </a:r>
            </a:p>
            <a:p>
              <a:pPr algn="l"/>
              <a:endParaRPr lang="en-US" altLang="ko-KR" sz="1400" dirty="0"/>
            </a:p>
            <a:p>
              <a:pPr algn="l"/>
              <a:r>
                <a:rPr lang="en-US" altLang="ko-KR" sz="1400" dirty="0"/>
                <a:t>TOPIC A. Face Editing AI</a:t>
              </a:r>
            </a:p>
            <a:p>
              <a:pPr algn="l"/>
              <a:r>
                <a:rPr lang="en-US" altLang="ko-KR" sz="1400" dirty="0"/>
                <a:t>(</a:t>
              </a:r>
              <a:r>
                <a:rPr lang="ko-KR" altLang="en-US" sz="1400" dirty="0"/>
                <a:t>사람의 얼굴을 인공지능으로</a:t>
              </a:r>
              <a:br>
                <a:rPr lang="en-US" altLang="ko-KR" sz="1400" dirty="0"/>
              </a:br>
              <a:r>
                <a:rPr lang="ko-KR" altLang="en-US" sz="1400" dirty="0"/>
                <a:t>나이든 모습으로 변환하기</a:t>
              </a:r>
              <a:r>
                <a:rPr lang="en-US" altLang="ko-KR" sz="1400" dirty="0"/>
                <a:t>)</a:t>
              </a:r>
            </a:p>
            <a:p>
              <a:pPr algn="l"/>
              <a:r>
                <a:rPr lang="en-US" altLang="ko-KR" sz="1400" dirty="0"/>
                <a:t>TOPIC B. </a:t>
              </a:r>
              <a:r>
                <a:rPr lang="ko-KR" altLang="en-US" sz="1400" dirty="0"/>
                <a:t>주원료와 영양성분 </a:t>
              </a:r>
              <a:br>
                <a:rPr lang="en-US" altLang="ko-KR" sz="1400" dirty="0"/>
              </a:br>
              <a:r>
                <a:rPr lang="ko-KR" altLang="en-US" sz="1400" dirty="0"/>
                <a:t>기반 식품 추천 시스템 </a:t>
              </a:r>
              <a:endParaRPr lang="en-US" altLang="ko-KR" sz="1400" dirty="0"/>
            </a:p>
            <a:p>
              <a:pPr algn="l"/>
              <a:r>
                <a:rPr lang="en-US" altLang="ko-KR" sz="1400" dirty="0"/>
                <a:t>TOPIC C. </a:t>
              </a:r>
              <a:r>
                <a:rPr lang="ko-KR" altLang="en-US" sz="1400" dirty="0"/>
                <a:t>영상요약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서비스 개발</a:t>
              </a:r>
              <a:endParaRPr lang="en-US" altLang="ko-KR" sz="14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1BE6F2-6AE4-4917-B274-5CC61EF74EFB}"/>
              </a:ext>
            </a:extLst>
          </p:cNvPr>
          <p:cNvGrpSpPr/>
          <p:nvPr/>
        </p:nvGrpSpPr>
        <p:grpSpPr>
          <a:xfrm>
            <a:off x="7566471" y="4917165"/>
            <a:ext cx="4443213" cy="1429296"/>
            <a:chOff x="5494478" y="424986"/>
            <a:chExt cx="3259934" cy="142929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7F74A7-E4E1-4969-B1C2-D85ACC4534E0}"/>
                </a:ext>
              </a:extLst>
            </p:cNvPr>
            <p:cNvSpPr/>
            <p:nvPr/>
          </p:nvSpPr>
          <p:spPr>
            <a:xfrm>
              <a:off x="5494478" y="461331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1E2EAC-77B2-445C-BA33-2E0A112F94AB}"/>
                </a:ext>
              </a:extLst>
            </p:cNvPr>
            <p:cNvSpPr txBox="1"/>
            <p:nvPr/>
          </p:nvSpPr>
          <p:spPr>
            <a:xfrm>
              <a:off x="6173838" y="424986"/>
              <a:ext cx="2328104" cy="9571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06680" numCol="1" spcCol="1270" rtlCol="0" anchor="b" anchorCtr="1">
              <a:noAutofit/>
            </a:bodyPr>
            <a:lstStyle/>
            <a:p>
              <a:pPr algn="l"/>
              <a:r>
                <a:rPr lang="en-US" altLang="ko-KR" sz="1400" dirty="0"/>
                <a:t>PBL </a:t>
              </a:r>
              <a:r>
                <a:rPr lang="ko-KR" altLang="en-US" sz="1400" dirty="0" err="1"/>
                <a:t>스몰</a:t>
              </a:r>
              <a:r>
                <a:rPr lang="ko-KR" altLang="en-US" sz="1400" dirty="0"/>
                <a:t> 프로젝트 </a:t>
              </a:r>
              <a:r>
                <a:rPr lang="en-US" altLang="ko-KR" sz="1400" dirty="0"/>
                <a:t>II</a:t>
              </a:r>
            </a:p>
            <a:p>
              <a:pPr algn="l"/>
              <a:endParaRPr lang="en-US" altLang="ko-KR" sz="1400" dirty="0"/>
            </a:p>
            <a:p>
              <a:pPr algn="l"/>
              <a:r>
                <a:rPr lang="en-US" altLang="ko-KR" sz="1400" dirty="0"/>
                <a:t>TOPIC A. </a:t>
              </a:r>
              <a:r>
                <a:rPr lang="ko-KR" altLang="en-US" sz="1400" dirty="0" err="1"/>
                <a:t>킥보드</a:t>
              </a:r>
              <a:r>
                <a:rPr lang="ko-KR" altLang="en-US" sz="1400" dirty="0"/>
                <a:t> 안전주행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서비스 </a:t>
              </a:r>
              <a:endParaRPr lang="en-US" altLang="ko-KR" sz="1400" dirty="0"/>
            </a:p>
            <a:p>
              <a:pPr algn="l"/>
              <a:r>
                <a:rPr lang="en-US" altLang="ko-KR" sz="1400" dirty="0"/>
                <a:t>TOPIC B. </a:t>
              </a:r>
              <a:r>
                <a:rPr lang="ko-KR" altLang="en-US" sz="1400" dirty="0"/>
                <a:t>지능형 </a:t>
              </a:r>
              <a:r>
                <a:rPr lang="en-US" altLang="ko-KR" sz="1400" dirty="0"/>
                <a:t>CCTV AI </a:t>
              </a:r>
              <a:r>
                <a:rPr lang="ko-KR" altLang="en-US" sz="1400" dirty="0"/>
                <a:t>서비스</a:t>
              </a:r>
              <a:endParaRPr lang="en-US" altLang="ko-KR" sz="1400" dirty="0"/>
            </a:p>
            <a:p>
              <a:pPr algn="l"/>
              <a:r>
                <a:rPr lang="en-US" altLang="ko-KR" sz="1400" dirty="0"/>
                <a:t>TOPIC C. </a:t>
              </a:r>
              <a:r>
                <a:rPr lang="ko-KR" altLang="en-US" sz="1400" dirty="0"/>
                <a:t>영상요약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서비스</a:t>
              </a:r>
              <a:endParaRPr lang="en-US" altLang="ko-KR" sz="1400" dirty="0"/>
            </a:p>
          </p:txBody>
        </p:sp>
      </p:grpSp>
      <p:sp>
        <p:nvSpPr>
          <p:cNvPr id="32" name="텍스트 개체 틀 44">
            <a:extLst>
              <a:ext uri="{FF2B5EF4-FFF2-40B4-BE49-F238E27FC236}">
                <a16:creationId xmlns:a16="http://schemas.microsoft.com/office/drawing/2014/main" id="{4C7D2057-9B55-4378-913F-A3AAC12D5D39}"/>
              </a:ext>
            </a:extLst>
          </p:cNvPr>
          <p:cNvSpPr txBox="1">
            <a:spLocks/>
          </p:cNvSpPr>
          <p:nvPr/>
        </p:nvSpPr>
        <p:spPr>
          <a:xfrm>
            <a:off x="517885" y="2588987"/>
            <a:ext cx="3631568" cy="104082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/>
              <a:t>“</a:t>
            </a:r>
            <a:r>
              <a:rPr lang="ko-KR" altLang="en-US" sz="3200" b="1" dirty="0"/>
              <a:t>핵심 내용을 클라우드에서 </a:t>
            </a:r>
            <a:endParaRPr lang="en-US" altLang="ko-KR" sz="3200" b="1" dirty="0"/>
          </a:p>
          <a:p>
            <a:pPr marL="0" indent="0">
              <a:buNone/>
            </a:pPr>
            <a:r>
              <a:rPr lang="ko-KR" altLang="en-US" sz="3200" b="1" dirty="0"/>
              <a:t>실행 </a:t>
            </a:r>
            <a:r>
              <a:rPr lang="en-US" altLang="ko-KR" sz="3200" b="1" dirty="0"/>
              <a:t>&amp; </a:t>
            </a:r>
            <a:r>
              <a:rPr lang="ko-KR" altLang="en-US" sz="3200" b="1" dirty="0"/>
              <a:t>코딩해 보고</a:t>
            </a:r>
            <a:endParaRPr lang="en-US" altLang="ko-KR" sz="3200" b="1" dirty="0"/>
          </a:p>
          <a:p>
            <a:pPr marL="0" indent="0">
              <a:buNone/>
            </a:pPr>
            <a:r>
              <a:rPr lang="en-US" altLang="ko-KR" sz="3200" b="1" dirty="0"/>
              <a:t>AI</a:t>
            </a:r>
            <a:r>
              <a:rPr lang="ko-KR" altLang="en-US" sz="3200" b="1" dirty="0"/>
              <a:t>에 대한 실전 경험을 쌓는다</a:t>
            </a:r>
            <a:r>
              <a:rPr lang="en-US" altLang="ko-KR" sz="3200" b="1" dirty="0"/>
              <a:t>!!”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EB2C55-AC2F-4A29-9901-84E05BF1EF26}"/>
              </a:ext>
            </a:extLst>
          </p:cNvPr>
          <p:cNvSpPr txBox="1"/>
          <p:nvPr/>
        </p:nvSpPr>
        <p:spPr>
          <a:xfrm>
            <a:off x="1593421" y="1913045"/>
            <a:ext cx="27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[12</a:t>
            </a:r>
            <a:r>
              <a:rPr lang="ko-KR" altLang="en-US" sz="2400" b="1" dirty="0"/>
              <a:t>일</a:t>
            </a:r>
            <a:r>
              <a:rPr lang="en-US" altLang="ko-KR" sz="2400" b="1" dirty="0"/>
              <a:t>]</a:t>
            </a:r>
            <a:endParaRPr lang="en-US" sz="2400" b="1" dirty="0"/>
          </a:p>
        </p:txBody>
      </p:sp>
      <p:sp>
        <p:nvSpPr>
          <p:cNvPr id="8" name="화살표: 오른쪽으로 구부러짐 7">
            <a:extLst>
              <a:ext uri="{FF2B5EF4-FFF2-40B4-BE49-F238E27FC236}">
                <a16:creationId xmlns:a16="http://schemas.microsoft.com/office/drawing/2014/main" id="{E3407C61-B2AF-47FC-A1E7-B5ECF515103E}"/>
              </a:ext>
            </a:extLst>
          </p:cNvPr>
          <p:cNvSpPr/>
          <p:nvPr/>
        </p:nvSpPr>
        <p:spPr>
          <a:xfrm rot="5400000">
            <a:off x="3579620" y="962552"/>
            <a:ext cx="640453" cy="11687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4780A-9EBD-49E6-9CC8-B8A349321E01}"/>
              </a:ext>
            </a:extLst>
          </p:cNvPr>
          <p:cNvSpPr txBox="1"/>
          <p:nvPr/>
        </p:nvSpPr>
        <p:spPr>
          <a:xfrm>
            <a:off x="2584279" y="1931901"/>
            <a:ext cx="154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프로젝트</a:t>
            </a:r>
            <a:r>
              <a:rPr lang="en-US" altLang="ko-KR" dirty="0"/>
              <a:t> I, II</a:t>
            </a:r>
          </a:p>
          <a:p>
            <a:pPr algn="ctr"/>
            <a:r>
              <a:rPr lang="ko-KR" altLang="en-US" dirty="0"/>
              <a:t>사전지식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37981C-AA42-494D-8147-017B94E9A73B}"/>
              </a:ext>
            </a:extLst>
          </p:cNvPr>
          <p:cNvSpPr txBox="1"/>
          <p:nvPr/>
        </p:nvSpPr>
        <p:spPr>
          <a:xfrm>
            <a:off x="10065662" y="6287741"/>
            <a:ext cx="3448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강사 정재민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416B8E-4A45-4F53-9CBA-C44D2E8DCEC2}"/>
              </a:ext>
            </a:extLst>
          </p:cNvPr>
          <p:cNvSpPr txBox="1"/>
          <p:nvPr/>
        </p:nvSpPr>
        <p:spPr>
          <a:xfrm>
            <a:off x="7473026" y="939855"/>
            <a:ext cx="27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[14</a:t>
            </a:r>
            <a:r>
              <a:rPr lang="ko-KR" altLang="en-US" sz="2400" b="1" dirty="0"/>
              <a:t>일</a:t>
            </a:r>
            <a:r>
              <a:rPr lang="en-US" altLang="ko-KR" sz="2400" b="1" dirty="0"/>
              <a:t>]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C038A0-38B0-4CFB-BF58-36B0A074ADE2}"/>
              </a:ext>
            </a:extLst>
          </p:cNvPr>
          <p:cNvSpPr txBox="1"/>
          <p:nvPr/>
        </p:nvSpPr>
        <p:spPr>
          <a:xfrm>
            <a:off x="9948863" y="904881"/>
            <a:ext cx="27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[12</a:t>
            </a:r>
            <a:r>
              <a:rPr lang="ko-KR" altLang="en-US" sz="2400" dirty="0"/>
              <a:t>일</a:t>
            </a:r>
            <a:r>
              <a:rPr lang="en-US" altLang="ko-KR" sz="2400" dirty="0"/>
              <a:t>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043689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맑은 고딕"/>
        <a:ea typeface=""/>
        <a:cs typeface=""/>
      </a:majorFont>
      <a:minorFont>
        <a:latin typeface="맑은 고딕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543.tgt.Office_50301111_TF33713516_Win32_OJ112196127.potx [사용자가 마지막으로 저장]" id="{846FF8EE-E155-455A-B5E0-865DD414CE07}" vid="{5A11FD27-9721-497C-A4EB-ADB8BD27A8C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떠 있는 3D 디자인</Template>
  <TotalTime>314</TotalTime>
  <Words>1655</Words>
  <Application>Microsoft Office PowerPoint</Application>
  <PresentationFormat>와이드스크린</PresentationFormat>
  <Paragraphs>371</Paragraphs>
  <Slides>30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Symbol</vt:lpstr>
      <vt:lpstr>3DFloatVTI</vt:lpstr>
      <vt:lpstr>AI-X 융합파이프라인 강의 소개</vt:lpstr>
      <vt:lpstr>CONTENTS</vt:lpstr>
      <vt:lpstr>인공지능이란 무엇인가?</vt:lpstr>
      <vt:lpstr>Q. 인공지능은 어떻게 사물과 정보를  학습하고,  컴퓨팅을 통해 인간과 비슷한 생각을  하는가? - 너무나 궁금하다.</vt:lpstr>
      <vt:lpstr>“AI 업계에서 실제 하고 있는 일들을 강의에서 소개해보자.”</vt:lpstr>
      <vt:lpstr>우리가 실제 AI 업계에서 하는 일!!</vt:lpstr>
      <vt:lpstr>CJ올리브네트웍스㈜</vt:lpstr>
      <vt:lpstr>프로젝트 I</vt:lpstr>
      <vt:lpstr>AI-X 융합파이프라인 교육</vt:lpstr>
      <vt:lpstr>AI-X 융합파이프라인 교육</vt:lpstr>
      <vt:lpstr>AI-X 융합파이프라인 교육</vt:lpstr>
      <vt:lpstr>AI-X 융합파이프라인 교육</vt:lpstr>
      <vt:lpstr>그럼 이 프로젝트 I, II를 준비하기 위해  좀더 세분화된 내용을 12일 동안  실행해 보자!!</vt:lpstr>
      <vt:lpstr>1강</vt:lpstr>
      <vt:lpstr>2강</vt:lpstr>
      <vt:lpstr>3강</vt:lpstr>
      <vt:lpstr>4강</vt:lpstr>
      <vt:lpstr>5강</vt:lpstr>
      <vt:lpstr>6강 여러 가지 AI 모델</vt:lpstr>
      <vt:lpstr>7강</vt:lpstr>
      <vt:lpstr>8강</vt:lpstr>
      <vt:lpstr>9강</vt:lpstr>
      <vt:lpstr>10강</vt:lpstr>
      <vt:lpstr>11강</vt:lpstr>
      <vt:lpstr>12강</vt:lpstr>
      <vt:lpstr>강사 소개</vt:lpstr>
      <vt:lpstr>OFFICE HOUR</vt:lpstr>
      <vt:lpstr>맞춤형 강의를 위한  수강생 설문조사</vt:lpstr>
      <vt:lpstr>채용박람회 (서울)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AI-X  강의 소개</dc:title>
  <dc:creator>정재민</dc:creator>
  <cp:lastModifiedBy>정재민</cp:lastModifiedBy>
  <cp:revision>47</cp:revision>
  <dcterms:created xsi:type="dcterms:W3CDTF">2021-08-03T06:54:14Z</dcterms:created>
  <dcterms:modified xsi:type="dcterms:W3CDTF">2021-08-04T02:46:12Z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